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47"/>
  </p:handoutMasterIdLst>
  <p:sldIdLst>
    <p:sldId id="257" r:id="rId2"/>
    <p:sldId id="276" r:id="rId3"/>
    <p:sldId id="260" r:id="rId4"/>
    <p:sldId id="271" r:id="rId5"/>
    <p:sldId id="308" r:id="rId6"/>
    <p:sldId id="272" r:id="rId7"/>
    <p:sldId id="309" r:id="rId8"/>
    <p:sldId id="317" r:id="rId9"/>
    <p:sldId id="318" r:id="rId10"/>
    <p:sldId id="274" r:id="rId11"/>
    <p:sldId id="258" r:id="rId12"/>
    <p:sldId id="327" r:id="rId13"/>
    <p:sldId id="324" r:id="rId14"/>
    <p:sldId id="275" r:id="rId15"/>
    <p:sldId id="277" r:id="rId16"/>
    <p:sldId id="278" r:id="rId17"/>
    <p:sldId id="316" r:id="rId18"/>
    <p:sldId id="306" r:id="rId19"/>
    <p:sldId id="307" r:id="rId20"/>
    <p:sldId id="279" r:id="rId21"/>
    <p:sldId id="310" r:id="rId22"/>
    <p:sldId id="281" r:id="rId23"/>
    <p:sldId id="282" r:id="rId24"/>
    <p:sldId id="284" r:id="rId25"/>
    <p:sldId id="285" r:id="rId26"/>
    <p:sldId id="286" r:id="rId27"/>
    <p:sldId id="287" r:id="rId28"/>
    <p:sldId id="288" r:id="rId29"/>
    <p:sldId id="292" r:id="rId30"/>
    <p:sldId id="291" r:id="rId31"/>
    <p:sldId id="290" r:id="rId32"/>
    <p:sldId id="293" r:id="rId33"/>
    <p:sldId id="301" r:id="rId34"/>
    <p:sldId id="302" r:id="rId35"/>
    <p:sldId id="305" r:id="rId36"/>
    <p:sldId id="303" r:id="rId37"/>
    <p:sldId id="304" r:id="rId38"/>
    <p:sldId id="283" r:id="rId39"/>
    <p:sldId id="294" r:id="rId40"/>
    <p:sldId id="296" r:id="rId41"/>
    <p:sldId id="295" r:id="rId42"/>
    <p:sldId id="297" r:id="rId43"/>
    <p:sldId id="298" r:id="rId44"/>
    <p:sldId id="299" r:id="rId45"/>
    <p:sldId id="269" r:id="rId46"/>
  </p:sldIdLst>
  <p:sldSz cx="12192000" cy="6858000"/>
  <p:notesSz cx="6858000" cy="9144000"/>
  <p:defaultText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32"/>
    <a:srgbClr val="CCCCCC"/>
    <a:srgbClr val="FF8B65"/>
    <a:srgbClr val="FF8C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260"/>
    <p:restoredTop sz="94695"/>
  </p:normalViewPr>
  <p:slideViewPr>
    <p:cSldViewPr snapToGrid="0" snapToObjects="1" showGuides="1">
      <p:cViewPr varScale="1">
        <p:scale>
          <a:sx n="108" d="100"/>
          <a:sy n="108" d="100"/>
        </p:scale>
        <p:origin x="984" y="11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127" d="100"/>
          <a:sy n="127" d="100"/>
        </p:scale>
        <p:origin x="5880" y="1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8E07907-5861-A20C-FB5E-AFE116F60D2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LT"/>
          </a:p>
        </p:txBody>
      </p:sp>
      <p:sp>
        <p:nvSpPr>
          <p:cNvPr id="3" name="Date Placeholder 2">
            <a:extLst>
              <a:ext uri="{FF2B5EF4-FFF2-40B4-BE49-F238E27FC236}">
                <a16:creationId xmlns:a16="http://schemas.microsoft.com/office/drawing/2014/main" id="{DC897DD6-A214-A78E-42F0-68530B86499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FD2C8DB-D5EF-9E4D-8F46-8D3F7ECFC70E}" type="datetimeFigureOut">
              <a:rPr lang="en-LT" smtClean="0"/>
              <a:t>10/24/2023</a:t>
            </a:fld>
            <a:endParaRPr lang="en-LT"/>
          </a:p>
        </p:txBody>
      </p:sp>
      <p:sp>
        <p:nvSpPr>
          <p:cNvPr id="4" name="Footer Placeholder 3">
            <a:extLst>
              <a:ext uri="{FF2B5EF4-FFF2-40B4-BE49-F238E27FC236}">
                <a16:creationId xmlns:a16="http://schemas.microsoft.com/office/drawing/2014/main" id="{B5F7B69A-4A0C-7F24-B547-E9D092FBF3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LT"/>
          </a:p>
        </p:txBody>
      </p:sp>
      <p:sp>
        <p:nvSpPr>
          <p:cNvPr id="5" name="Slide Number Placeholder 4">
            <a:extLst>
              <a:ext uri="{FF2B5EF4-FFF2-40B4-BE49-F238E27FC236}">
                <a16:creationId xmlns:a16="http://schemas.microsoft.com/office/drawing/2014/main" id="{A24837FC-8D55-B257-599B-0F513B641E7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6248DE7-4E64-E34B-B58B-061CE8DE107F}" type="slidenum">
              <a:rPr lang="en-LT" smtClean="0"/>
              <a:t>‹#›</a:t>
            </a:fld>
            <a:endParaRPr lang="en-LT"/>
          </a:p>
        </p:txBody>
      </p:sp>
    </p:spTree>
    <p:extLst>
      <p:ext uri="{BB962C8B-B14F-4D97-AF65-F5344CB8AC3E}">
        <p14:creationId xmlns:p14="http://schemas.microsoft.com/office/powerpoint/2010/main" val="12570860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emf"/><Relationship Id="rId2" Type="http://schemas.openxmlformats.org/officeDocument/2006/relationships/hyperlink" Target="https://www.facebook.com/MykoloRomerioUniversitetas/" TargetMode="External"/><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hyperlink" Target="https://www.linkedin.com/school/mykolasromerisuniversity/"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A8E708E-F769-B352-0BF8-8CD765CE8DD2}"/>
              </a:ext>
            </a:extLst>
          </p:cNvPr>
          <p:cNvSpPr>
            <a:spLocks noGrp="1"/>
          </p:cNvSpPr>
          <p:nvPr>
            <p:ph type="body" sz="quarter" idx="10" hasCustomPrompt="1"/>
          </p:nvPr>
        </p:nvSpPr>
        <p:spPr>
          <a:xfrm>
            <a:off x="480439" y="3459882"/>
            <a:ext cx="5495925" cy="1639887"/>
          </a:xfrm>
        </p:spPr>
        <p:txBody>
          <a:bodyPr>
            <a:noAutofit/>
          </a:bodyPr>
          <a:lstStyle>
            <a:lvl1pPr marL="0" indent="0">
              <a:lnSpc>
                <a:spcPts val="6200"/>
              </a:lnSpc>
              <a:spcBef>
                <a:spcPts val="0"/>
              </a:spcBef>
              <a:buNone/>
              <a:defRPr sz="5000" kern="1000" baseline="0"/>
            </a:lvl1pPr>
          </a:lstStyle>
          <a:p>
            <a:pPr lvl="0"/>
            <a:r>
              <a:rPr lang="en-LT" dirty="0"/>
              <a:t>Prezentacijos pavadinimas</a:t>
            </a:r>
          </a:p>
        </p:txBody>
      </p:sp>
      <p:sp>
        <p:nvSpPr>
          <p:cNvPr id="3" name="Text Placeholder 2">
            <a:extLst>
              <a:ext uri="{FF2B5EF4-FFF2-40B4-BE49-F238E27FC236}">
                <a16:creationId xmlns:a16="http://schemas.microsoft.com/office/drawing/2014/main" id="{D077A3B1-EBA7-74FB-3C3B-2120856B204E}"/>
              </a:ext>
            </a:extLst>
          </p:cNvPr>
          <p:cNvSpPr>
            <a:spLocks noGrp="1"/>
          </p:cNvSpPr>
          <p:nvPr>
            <p:ph type="body" sz="quarter" idx="11" hasCustomPrompt="1"/>
          </p:nvPr>
        </p:nvSpPr>
        <p:spPr>
          <a:xfrm>
            <a:off x="480439" y="5840283"/>
            <a:ext cx="2752955" cy="767908"/>
          </a:xfrm>
        </p:spPr>
        <p:txBody>
          <a:bodyPr>
            <a:noAutofit/>
          </a:bodyPr>
          <a:lstStyle>
            <a:lvl1pPr marL="0" indent="0">
              <a:lnSpc>
                <a:spcPts val="2300"/>
              </a:lnSpc>
              <a:spcBef>
                <a:spcPts val="0"/>
              </a:spcBef>
              <a:buNone/>
              <a:defRPr sz="2000" kern="1000" baseline="0"/>
            </a:lvl1pPr>
          </a:lstStyle>
          <a:p>
            <a:pPr lvl="0"/>
            <a:r>
              <a:rPr lang="en-LT" dirty="0"/>
              <a:t>Papildomas tekstas</a:t>
            </a:r>
          </a:p>
          <a:p>
            <a:pPr lvl="0"/>
            <a:r>
              <a:rPr lang="en-US" dirty="0"/>
              <a:t>j</a:t>
            </a:r>
            <a:r>
              <a:rPr lang="en-LT" dirty="0"/>
              <a:t>ei reikalingas</a:t>
            </a:r>
          </a:p>
        </p:txBody>
      </p:sp>
      <p:sp>
        <p:nvSpPr>
          <p:cNvPr id="4" name="Date Placeholder 3">
            <a:extLst>
              <a:ext uri="{FF2B5EF4-FFF2-40B4-BE49-F238E27FC236}">
                <a16:creationId xmlns:a16="http://schemas.microsoft.com/office/drawing/2014/main" id="{9C92759A-EE80-5F20-AD50-F5756E959DF7}"/>
              </a:ext>
            </a:extLst>
          </p:cNvPr>
          <p:cNvSpPr>
            <a:spLocks noGrp="1"/>
          </p:cNvSpPr>
          <p:nvPr>
            <p:ph type="dt" sz="half" idx="12"/>
          </p:nvPr>
        </p:nvSpPr>
        <p:spPr>
          <a:xfrm>
            <a:off x="5853259" y="6185622"/>
            <a:ext cx="971747" cy="365125"/>
          </a:xfrm>
        </p:spPr>
        <p:txBody>
          <a:bodyPr/>
          <a:lstStyle>
            <a:lvl1pPr>
              <a:defRPr sz="1000" b="1">
                <a:solidFill>
                  <a:schemeClr val="tx1"/>
                </a:solidFill>
              </a:defRPr>
            </a:lvl1pPr>
          </a:lstStyle>
          <a:p>
            <a:fld id="{3B945577-1328-2847-A4CF-C5380E03ACDB}" type="datetimeFigureOut">
              <a:rPr lang="en-LT" smtClean="0"/>
              <a:pPr/>
              <a:t>10/24/2023</a:t>
            </a:fld>
            <a:endParaRPr lang="en-LT"/>
          </a:p>
        </p:txBody>
      </p:sp>
    </p:spTree>
    <p:extLst>
      <p:ext uri="{BB962C8B-B14F-4D97-AF65-F5344CB8AC3E}">
        <p14:creationId xmlns:p14="http://schemas.microsoft.com/office/powerpoint/2010/main" val="301618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10F71BB4-F17F-614F-C68C-6B1AD3988772}"/>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3" name="Text Placeholder 5">
            <a:extLst>
              <a:ext uri="{FF2B5EF4-FFF2-40B4-BE49-F238E27FC236}">
                <a16:creationId xmlns:a16="http://schemas.microsoft.com/office/drawing/2014/main" id="{5A4DE534-2280-0C7E-324E-7D836B4DC40F}"/>
              </a:ext>
            </a:extLst>
          </p:cNvPr>
          <p:cNvSpPr>
            <a:spLocks noGrp="1"/>
          </p:cNvSpPr>
          <p:nvPr>
            <p:ph type="body" sz="quarter" idx="13" hasCustomPrompt="1"/>
          </p:nvPr>
        </p:nvSpPr>
        <p:spPr>
          <a:xfrm>
            <a:off x="480439" y="5773927"/>
            <a:ext cx="3993198"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5" name="Content Placeholder 4">
            <a:extLst>
              <a:ext uri="{FF2B5EF4-FFF2-40B4-BE49-F238E27FC236}">
                <a16:creationId xmlns:a16="http://schemas.microsoft.com/office/drawing/2014/main" id="{9E896830-C947-2958-7A11-2F6DBBA06CAF}"/>
              </a:ext>
            </a:extLst>
          </p:cNvPr>
          <p:cNvSpPr>
            <a:spLocks noGrp="1"/>
          </p:cNvSpPr>
          <p:nvPr>
            <p:ph sz="quarter" idx="14" hasCustomPrompt="1"/>
          </p:nvPr>
        </p:nvSpPr>
        <p:spPr>
          <a:xfrm>
            <a:off x="1270000" y="2245043"/>
            <a:ext cx="9652000" cy="3170237"/>
          </a:xfrm>
        </p:spPr>
        <p:txBody>
          <a:bodyPr/>
          <a:lstStyle>
            <a:lvl1pPr marL="0" indent="0">
              <a:buNone/>
              <a:defRPr/>
            </a:lvl1pPr>
          </a:lstStyle>
          <a:p>
            <a:pPr lvl="0"/>
            <a:r>
              <a:rPr lang="en-LT" dirty="0"/>
              <a:t> </a:t>
            </a:r>
          </a:p>
        </p:txBody>
      </p:sp>
    </p:spTree>
    <p:extLst>
      <p:ext uri="{BB962C8B-B14F-4D97-AF65-F5344CB8AC3E}">
        <p14:creationId xmlns:p14="http://schemas.microsoft.com/office/powerpoint/2010/main" val="420907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5E54D40B-F196-C2B0-0ED5-6EB503FD6694}"/>
              </a:ext>
            </a:extLst>
          </p:cNvPr>
          <p:cNvSpPr>
            <a:spLocks noGrp="1"/>
          </p:cNvSpPr>
          <p:nvPr>
            <p:ph type="body" sz="quarter" idx="12" hasCustomPrompt="1"/>
          </p:nvPr>
        </p:nvSpPr>
        <p:spPr>
          <a:xfrm>
            <a:off x="480439" y="416491"/>
            <a:ext cx="459956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3" name="Text Placeholder 5">
            <a:extLst>
              <a:ext uri="{FF2B5EF4-FFF2-40B4-BE49-F238E27FC236}">
                <a16:creationId xmlns:a16="http://schemas.microsoft.com/office/drawing/2014/main" id="{8CA98B43-A20C-638F-D8F2-25342B09EC4D}"/>
              </a:ext>
            </a:extLst>
          </p:cNvPr>
          <p:cNvSpPr>
            <a:spLocks noGrp="1"/>
          </p:cNvSpPr>
          <p:nvPr>
            <p:ph type="body" sz="quarter" idx="13" hasCustomPrompt="1"/>
          </p:nvPr>
        </p:nvSpPr>
        <p:spPr>
          <a:xfrm>
            <a:off x="480439" y="5773927"/>
            <a:ext cx="3993198"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4" name="Text Placeholder 2">
            <a:extLst>
              <a:ext uri="{FF2B5EF4-FFF2-40B4-BE49-F238E27FC236}">
                <a16:creationId xmlns:a16="http://schemas.microsoft.com/office/drawing/2014/main" id="{C227F147-6985-CD5B-605B-F235E35A216F}"/>
              </a:ext>
            </a:extLst>
          </p:cNvPr>
          <p:cNvSpPr>
            <a:spLocks noGrp="1"/>
          </p:cNvSpPr>
          <p:nvPr>
            <p:ph type="body" sz="quarter" idx="11" hasCustomPrompt="1"/>
          </p:nvPr>
        </p:nvSpPr>
        <p:spPr>
          <a:xfrm>
            <a:off x="480439" y="2344928"/>
            <a:ext cx="367500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Lentelės</a:t>
            </a:r>
            <a:r>
              <a:rPr lang="en-US" dirty="0"/>
              <a:t> / </a:t>
            </a:r>
            <a:r>
              <a:rPr lang="en-US" dirty="0" err="1"/>
              <a:t>grafiko</a:t>
            </a:r>
            <a:r>
              <a:rPr lang="en-US" dirty="0"/>
              <a:t> </a:t>
            </a:r>
            <a:r>
              <a:rPr lang="en-US" dirty="0" err="1"/>
              <a:t>pavadinimas</a:t>
            </a:r>
            <a:r>
              <a:rPr lang="en-US" dirty="0"/>
              <a:t> per dvi </a:t>
            </a:r>
            <a:r>
              <a:rPr lang="en-US" dirty="0" err="1"/>
              <a:t>eilutes</a:t>
            </a:r>
            <a:endParaRPr lang="en-LT" dirty="0"/>
          </a:p>
        </p:txBody>
      </p:sp>
      <p:sp>
        <p:nvSpPr>
          <p:cNvPr id="7" name="Chart Placeholder 6">
            <a:extLst>
              <a:ext uri="{FF2B5EF4-FFF2-40B4-BE49-F238E27FC236}">
                <a16:creationId xmlns:a16="http://schemas.microsoft.com/office/drawing/2014/main" id="{CB61D15B-4DE5-BCEF-B62F-D60BFC431523}"/>
              </a:ext>
            </a:extLst>
          </p:cNvPr>
          <p:cNvSpPr>
            <a:spLocks noGrp="1"/>
          </p:cNvSpPr>
          <p:nvPr>
            <p:ph type="chart" sz="quarter" idx="14" hasCustomPrompt="1"/>
          </p:nvPr>
        </p:nvSpPr>
        <p:spPr>
          <a:xfrm>
            <a:off x="5598795" y="1361441"/>
            <a:ext cx="6237288" cy="4704398"/>
          </a:xfrm>
        </p:spPr>
        <p:txBody>
          <a:bodyPr/>
          <a:lstStyle>
            <a:lvl1pPr marL="0" indent="0">
              <a:buNone/>
              <a:defRPr/>
            </a:lvl1pPr>
          </a:lstStyle>
          <a:p>
            <a:r>
              <a:rPr lang="en-LT" dirty="0"/>
              <a:t> </a:t>
            </a:r>
          </a:p>
        </p:txBody>
      </p:sp>
    </p:spTree>
    <p:extLst>
      <p:ext uri="{BB962C8B-B14F-4D97-AF65-F5344CB8AC3E}">
        <p14:creationId xmlns:p14="http://schemas.microsoft.com/office/powerpoint/2010/main" val="4217034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C84E7767-8FF4-7E6F-C205-3C3D86D63F75}"/>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6" name="Text Placeholder 5">
            <a:extLst>
              <a:ext uri="{FF2B5EF4-FFF2-40B4-BE49-F238E27FC236}">
                <a16:creationId xmlns:a16="http://schemas.microsoft.com/office/drawing/2014/main" id="{4C581983-04C5-1A55-6E7E-4AB3CD7C47A1}"/>
              </a:ext>
            </a:extLst>
          </p:cNvPr>
          <p:cNvSpPr>
            <a:spLocks noGrp="1"/>
          </p:cNvSpPr>
          <p:nvPr>
            <p:ph type="body" sz="quarter" idx="13" hasCustomPrompt="1"/>
          </p:nvPr>
        </p:nvSpPr>
        <p:spPr>
          <a:xfrm>
            <a:off x="480439" y="5773927"/>
            <a:ext cx="3993198"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7" name="Text Placeholder 2">
            <a:extLst>
              <a:ext uri="{FF2B5EF4-FFF2-40B4-BE49-F238E27FC236}">
                <a16:creationId xmlns:a16="http://schemas.microsoft.com/office/drawing/2014/main" id="{0DC12F0F-0D16-648F-4653-9BD8DB87D852}"/>
              </a:ext>
            </a:extLst>
          </p:cNvPr>
          <p:cNvSpPr>
            <a:spLocks noGrp="1"/>
          </p:cNvSpPr>
          <p:nvPr>
            <p:ph type="body" sz="quarter" idx="11" hasCustomPrompt="1"/>
          </p:nvPr>
        </p:nvSpPr>
        <p:spPr>
          <a:xfrm>
            <a:off x="480439" y="2202688"/>
            <a:ext cx="177508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Grafiko</a:t>
            </a:r>
            <a:r>
              <a:rPr lang="en-US" dirty="0"/>
              <a:t> </a:t>
            </a:r>
            <a:r>
              <a:rPr lang="en-US" dirty="0" err="1"/>
              <a:t>pavadinimas</a:t>
            </a:r>
            <a:endParaRPr lang="en-LT" dirty="0"/>
          </a:p>
        </p:txBody>
      </p:sp>
      <p:sp>
        <p:nvSpPr>
          <p:cNvPr id="8" name="Text Placeholder 2">
            <a:extLst>
              <a:ext uri="{FF2B5EF4-FFF2-40B4-BE49-F238E27FC236}">
                <a16:creationId xmlns:a16="http://schemas.microsoft.com/office/drawing/2014/main" id="{EE16726D-0D15-6E2A-DCC5-03268E4278C3}"/>
              </a:ext>
            </a:extLst>
          </p:cNvPr>
          <p:cNvSpPr>
            <a:spLocks noGrp="1"/>
          </p:cNvSpPr>
          <p:nvPr>
            <p:ph type="body" sz="quarter" idx="14" hasCustomPrompt="1"/>
          </p:nvPr>
        </p:nvSpPr>
        <p:spPr>
          <a:xfrm>
            <a:off x="6098919" y="2202688"/>
            <a:ext cx="177508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Grafiko</a:t>
            </a:r>
            <a:r>
              <a:rPr lang="en-US" dirty="0"/>
              <a:t> </a:t>
            </a:r>
            <a:r>
              <a:rPr lang="en-US" dirty="0" err="1"/>
              <a:t>pavadinimas</a:t>
            </a:r>
            <a:endParaRPr lang="en-LT" dirty="0"/>
          </a:p>
        </p:txBody>
      </p:sp>
      <p:sp>
        <p:nvSpPr>
          <p:cNvPr id="10" name="Chart Placeholder 9">
            <a:extLst>
              <a:ext uri="{FF2B5EF4-FFF2-40B4-BE49-F238E27FC236}">
                <a16:creationId xmlns:a16="http://schemas.microsoft.com/office/drawing/2014/main" id="{5A6A2EED-992E-A3D1-95CF-299B41426480}"/>
              </a:ext>
            </a:extLst>
          </p:cNvPr>
          <p:cNvSpPr>
            <a:spLocks noGrp="1"/>
          </p:cNvSpPr>
          <p:nvPr>
            <p:ph type="chart" sz="quarter" idx="15" hasCustomPrompt="1"/>
          </p:nvPr>
        </p:nvSpPr>
        <p:spPr>
          <a:xfrm>
            <a:off x="2509838" y="2203450"/>
            <a:ext cx="2946400" cy="3121025"/>
          </a:xfrm>
        </p:spPr>
        <p:txBody>
          <a:bodyPr/>
          <a:lstStyle>
            <a:lvl1pPr marL="0" indent="0">
              <a:buNone/>
              <a:defRPr/>
            </a:lvl1pPr>
          </a:lstStyle>
          <a:p>
            <a:r>
              <a:rPr lang="en-LT" dirty="0"/>
              <a:t> </a:t>
            </a:r>
          </a:p>
        </p:txBody>
      </p:sp>
      <p:sp>
        <p:nvSpPr>
          <p:cNvPr id="11" name="Chart Placeholder 9">
            <a:extLst>
              <a:ext uri="{FF2B5EF4-FFF2-40B4-BE49-F238E27FC236}">
                <a16:creationId xmlns:a16="http://schemas.microsoft.com/office/drawing/2014/main" id="{E49A9BE7-3BA8-7EFA-92BC-8609F0E467E9}"/>
              </a:ext>
            </a:extLst>
          </p:cNvPr>
          <p:cNvSpPr>
            <a:spLocks noGrp="1"/>
          </p:cNvSpPr>
          <p:nvPr>
            <p:ph type="chart" sz="quarter" idx="16" hasCustomPrompt="1"/>
          </p:nvPr>
        </p:nvSpPr>
        <p:spPr>
          <a:xfrm>
            <a:off x="8118158" y="2203450"/>
            <a:ext cx="2946400" cy="3121025"/>
          </a:xfrm>
        </p:spPr>
        <p:txBody>
          <a:bodyPr/>
          <a:lstStyle>
            <a:lvl1pPr marL="0" indent="0">
              <a:buNone/>
              <a:defRPr/>
            </a:lvl1pPr>
          </a:lstStyle>
          <a:p>
            <a:r>
              <a:rPr lang="en-LT" dirty="0"/>
              <a:t> </a:t>
            </a:r>
          </a:p>
        </p:txBody>
      </p:sp>
      <p:sp>
        <p:nvSpPr>
          <p:cNvPr id="12" name="Text Placeholder 4">
            <a:extLst>
              <a:ext uri="{FF2B5EF4-FFF2-40B4-BE49-F238E27FC236}">
                <a16:creationId xmlns:a16="http://schemas.microsoft.com/office/drawing/2014/main" id="{2FBF8AFC-E0EF-E442-5B9E-6D9FCE8A3809}"/>
              </a:ext>
            </a:extLst>
          </p:cNvPr>
          <p:cNvSpPr>
            <a:spLocks noGrp="1"/>
          </p:cNvSpPr>
          <p:nvPr>
            <p:ph type="body" sz="quarter" idx="20" hasCustomPrompt="1"/>
          </p:nvPr>
        </p:nvSpPr>
        <p:spPr>
          <a:xfrm>
            <a:off x="6096001" y="3068320"/>
            <a:ext cx="1775082" cy="1005839"/>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Tree>
    <p:extLst>
      <p:ext uri="{BB962C8B-B14F-4D97-AF65-F5344CB8AC3E}">
        <p14:creationId xmlns:p14="http://schemas.microsoft.com/office/powerpoint/2010/main" val="3869029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0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81623B27-6357-FDA6-CDC1-7D731085EF77}"/>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3" name="Text Placeholder 5">
            <a:extLst>
              <a:ext uri="{FF2B5EF4-FFF2-40B4-BE49-F238E27FC236}">
                <a16:creationId xmlns:a16="http://schemas.microsoft.com/office/drawing/2014/main" id="{0E05CC6D-F201-6661-5D1A-54019FDB2654}"/>
              </a:ext>
            </a:extLst>
          </p:cNvPr>
          <p:cNvSpPr>
            <a:spLocks noGrp="1"/>
          </p:cNvSpPr>
          <p:nvPr>
            <p:ph type="body" sz="quarter" idx="13" hasCustomPrompt="1"/>
          </p:nvPr>
        </p:nvSpPr>
        <p:spPr>
          <a:xfrm>
            <a:off x="480439" y="5773927"/>
            <a:ext cx="3993198"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4" name="Text Placeholder 4">
            <a:extLst>
              <a:ext uri="{FF2B5EF4-FFF2-40B4-BE49-F238E27FC236}">
                <a16:creationId xmlns:a16="http://schemas.microsoft.com/office/drawing/2014/main" id="{1C28D610-33A0-B63C-56BB-0167FA94B3A1}"/>
              </a:ext>
            </a:extLst>
          </p:cNvPr>
          <p:cNvSpPr>
            <a:spLocks noGrp="1"/>
          </p:cNvSpPr>
          <p:nvPr>
            <p:ph type="body" sz="quarter" idx="20" hasCustomPrompt="1"/>
          </p:nvPr>
        </p:nvSpPr>
        <p:spPr>
          <a:xfrm>
            <a:off x="480439" y="4592320"/>
            <a:ext cx="2672077"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5" name="Text Placeholder 4">
            <a:extLst>
              <a:ext uri="{FF2B5EF4-FFF2-40B4-BE49-F238E27FC236}">
                <a16:creationId xmlns:a16="http://schemas.microsoft.com/office/drawing/2014/main" id="{AB395825-A5A5-489F-014D-F32EA08C1B91}"/>
              </a:ext>
            </a:extLst>
          </p:cNvPr>
          <p:cNvSpPr>
            <a:spLocks noGrp="1"/>
          </p:cNvSpPr>
          <p:nvPr>
            <p:ph type="body" sz="quarter" idx="21" hasCustomPrompt="1"/>
          </p:nvPr>
        </p:nvSpPr>
        <p:spPr>
          <a:xfrm>
            <a:off x="3294759" y="4592320"/>
            <a:ext cx="2672077"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6" name="Text Placeholder 4">
            <a:extLst>
              <a:ext uri="{FF2B5EF4-FFF2-40B4-BE49-F238E27FC236}">
                <a16:creationId xmlns:a16="http://schemas.microsoft.com/office/drawing/2014/main" id="{6A8F1F28-9EDD-2644-5CCE-2334EE18AAC8}"/>
              </a:ext>
            </a:extLst>
          </p:cNvPr>
          <p:cNvSpPr>
            <a:spLocks noGrp="1"/>
          </p:cNvSpPr>
          <p:nvPr>
            <p:ph type="body" sz="quarter" idx="22" hasCustomPrompt="1"/>
          </p:nvPr>
        </p:nvSpPr>
        <p:spPr>
          <a:xfrm>
            <a:off x="6098919" y="4592320"/>
            <a:ext cx="2672077"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7" name="Text Placeholder 4">
            <a:extLst>
              <a:ext uri="{FF2B5EF4-FFF2-40B4-BE49-F238E27FC236}">
                <a16:creationId xmlns:a16="http://schemas.microsoft.com/office/drawing/2014/main" id="{A05E7825-C182-0842-9DD2-524A1A360D93}"/>
              </a:ext>
            </a:extLst>
          </p:cNvPr>
          <p:cNvSpPr>
            <a:spLocks noGrp="1"/>
          </p:cNvSpPr>
          <p:nvPr>
            <p:ph type="body" sz="quarter" idx="23" hasCustomPrompt="1"/>
          </p:nvPr>
        </p:nvSpPr>
        <p:spPr>
          <a:xfrm>
            <a:off x="8913239" y="4592320"/>
            <a:ext cx="2672077"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8" name="Text Placeholder 2">
            <a:extLst>
              <a:ext uri="{FF2B5EF4-FFF2-40B4-BE49-F238E27FC236}">
                <a16:creationId xmlns:a16="http://schemas.microsoft.com/office/drawing/2014/main" id="{0666E5B3-0A64-37D4-B12F-7DBD57067D39}"/>
              </a:ext>
            </a:extLst>
          </p:cNvPr>
          <p:cNvSpPr>
            <a:spLocks noGrp="1"/>
          </p:cNvSpPr>
          <p:nvPr>
            <p:ph type="body" sz="quarter" idx="24" hasCustomPrompt="1"/>
          </p:nvPr>
        </p:nvSpPr>
        <p:spPr>
          <a:xfrm>
            <a:off x="571879" y="2854960"/>
            <a:ext cx="1571881" cy="1574800"/>
          </a:xfrm>
          <a:prstGeom prst="ellipse">
            <a:avLst/>
          </a:prstGeom>
          <a:solidFill>
            <a:srgbClr val="FF6432"/>
          </a:solidFill>
        </p:spPr>
        <p:txBody>
          <a:bodyPr anchor="ctr">
            <a:noAutofit/>
          </a:bodyPr>
          <a:lstStyle>
            <a:lvl1pPr marL="0" indent="0" algn="ctr">
              <a:lnSpc>
                <a:spcPct val="100000"/>
              </a:lnSpc>
              <a:spcBef>
                <a:spcPts val="0"/>
              </a:spcBef>
              <a:buNone/>
              <a:defRPr sz="3500" kern="1000" baseline="0">
                <a:solidFill>
                  <a:schemeClr val="bg1"/>
                </a:solidFill>
              </a:defRPr>
            </a:lvl1pPr>
          </a:lstStyle>
          <a:p>
            <a:pPr lvl="0"/>
            <a:r>
              <a:rPr lang="en-LT" dirty="0"/>
              <a:t>01</a:t>
            </a:r>
          </a:p>
        </p:txBody>
      </p:sp>
      <p:sp>
        <p:nvSpPr>
          <p:cNvPr id="10" name="Text Placeholder 2">
            <a:extLst>
              <a:ext uri="{FF2B5EF4-FFF2-40B4-BE49-F238E27FC236}">
                <a16:creationId xmlns:a16="http://schemas.microsoft.com/office/drawing/2014/main" id="{06714E72-C758-652F-34A1-B36FC14E1661}"/>
              </a:ext>
            </a:extLst>
          </p:cNvPr>
          <p:cNvSpPr>
            <a:spLocks noGrp="1"/>
          </p:cNvSpPr>
          <p:nvPr>
            <p:ph type="body" sz="quarter" idx="25" hasCustomPrompt="1"/>
          </p:nvPr>
        </p:nvSpPr>
        <p:spPr>
          <a:xfrm>
            <a:off x="3396359" y="2854960"/>
            <a:ext cx="1571881" cy="1574800"/>
          </a:xfrm>
          <a:prstGeom prst="ellipse">
            <a:avLst/>
          </a:prstGeom>
          <a:solidFill>
            <a:srgbClr val="FF8B65"/>
          </a:solidFill>
        </p:spPr>
        <p:txBody>
          <a:bodyPr anchor="ctr">
            <a:noAutofit/>
          </a:bodyPr>
          <a:lstStyle>
            <a:lvl1pPr marL="0" indent="0" algn="ctr">
              <a:lnSpc>
                <a:spcPct val="100000"/>
              </a:lnSpc>
              <a:spcBef>
                <a:spcPts val="0"/>
              </a:spcBef>
              <a:buNone/>
              <a:defRPr sz="3500" kern="1000" baseline="0">
                <a:solidFill>
                  <a:schemeClr val="bg1"/>
                </a:solidFill>
              </a:defRPr>
            </a:lvl1pPr>
          </a:lstStyle>
          <a:p>
            <a:pPr lvl="0"/>
            <a:r>
              <a:rPr lang="en-LT" dirty="0"/>
              <a:t>02</a:t>
            </a:r>
          </a:p>
        </p:txBody>
      </p:sp>
      <p:sp>
        <p:nvSpPr>
          <p:cNvPr id="11" name="Text Placeholder 2">
            <a:extLst>
              <a:ext uri="{FF2B5EF4-FFF2-40B4-BE49-F238E27FC236}">
                <a16:creationId xmlns:a16="http://schemas.microsoft.com/office/drawing/2014/main" id="{A3305928-ED17-0A71-D5BF-D8C455060E52}"/>
              </a:ext>
            </a:extLst>
          </p:cNvPr>
          <p:cNvSpPr>
            <a:spLocks noGrp="1"/>
          </p:cNvSpPr>
          <p:nvPr>
            <p:ph type="body" sz="quarter" idx="26" hasCustomPrompt="1"/>
          </p:nvPr>
        </p:nvSpPr>
        <p:spPr>
          <a:xfrm>
            <a:off x="6210679" y="2854960"/>
            <a:ext cx="1571881" cy="1574800"/>
          </a:xfrm>
          <a:prstGeom prst="ellipse">
            <a:avLst/>
          </a:prstGeom>
          <a:solidFill>
            <a:schemeClr val="accent5"/>
          </a:solidFill>
        </p:spPr>
        <p:txBody>
          <a:bodyPr anchor="ctr">
            <a:noAutofit/>
          </a:bodyPr>
          <a:lstStyle>
            <a:lvl1pPr marL="0" indent="0" algn="ctr">
              <a:lnSpc>
                <a:spcPct val="100000"/>
              </a:lnSpc>
              <a:spcBef>
                <a:spcPts val="0"/>
              </a:spcBef>
              <a:buNone/>
              <a:defRPr sz="3500" kern="1000" baseline="0">
                <a:solidFill>
                  <a:schemeClr val="bg1"/>
                </a:solidFill>
              </a:defRPr>
            </a:lvl1pPr>
          </a:lstStyle>
          <a:p>
            <a:pPr lvl="0"/>
            <a:r>
              <a:rPr lang="en-LT" dirty="0"/>
              <a:t>03</a:t>
            </a:r>
          </a:p>
        </p:txBody>
      </p:sp>
      <p:sp>
        <p:nvSpPr>
          <p:cNvPr id="12" name="Text Placeholder 2">
            <a:extLst>
              <a:ext uri="{FF2B5EF4-FFF2-40B4-BE49-F238E27FC236}">
                <a16:creationId xmlns:a16="http://schemas.microsoft.com/office/drawing/2014/main" id="{DF771A32-DD43-6318-3251-0109C415A51D}"/>
              </a:ext>
            </a:extLst>
          </p:cNvPr>
          <p:cNvSpPr>
            <a:spLocks noGrp="1"/>
          </p:cNvSpPr>
          <p:nvPr>
            <p:ph type="body" sz="quarter" idx="27" hasCustomPrompt="1"/>
          </p:nvPr>
        </p:nvSpPr>
        <p:spPr>
          <a:xfrm>
            <a:off x="9024999" y="2854960"/>
            <a:ext cx="1571881" cy="1574800"/>
          </a:xfrm>
          <a:prstGeom prst="ellipse">
            <a:avLst/>
          </a:prstGeom>
          <a:solidFill>
            <a:srgbClr val="CCCCCC"/>
          </a:solidFill>
        </p:spPr>
        <p:txBody>
          <a:bodyPr anchor="ctr">
            <a:noAutofit/>
          </a:bodyPr>
          <a:lstStyle>
            <a:lvl1pPr marL="0" indent="0" algn="ctr">
              <a:lnSpc>
                <a:spcPct val="100000"/>
              </a:lnSpc>
              <a:spcBef>
                <a:spcPts val="0"/>
              </a:spcBef>
              <a:buNone/>
              <a:defRPr sz="3500" kern="1000" baseline="0">
                <a:solidFill>
                  <a:schemeClr val="bg1"/>
                </a:solidFill>
              </a:defRPr>
            </a:lvl1pPr>
          </a:lstStyle>
          <a:p>
            <a:pPr lvl="0"/>
            <a:r>
              <a:rPr lang="en-LT" dirty="0"/>
              <a:t>04</a:t>
            </a:r>
          </a:p>
        </p:txBody>
      </p:sp>
    </p:spTree>
    <p:extLst>
      <p:ext uri="{BB962C8B-B14F-4D97-AF65-F5344CB8AC3E}">
        <p14:creationId xmlns:p14="http://schemas.microsoft.com/office/powerpoint/2010/main" val="308892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10"/>
                                        <p:tgtEl>
                                          <p:spTgt spid="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10">
                                            <p:bg/>
                                          </p:spTgt>
                                        </p:tgtEl>
                                        <p:attrNameLst>
                                          <p:attrName>style.visibility</p:attrName>
                                        </p:attrNameLst>
                                      </p:cBhvr>
                                      <p:to>
                                        <p:strVal val="visible"/>
                                      </p:to>
                                    </p:set>
                                    <p:animEffect transition="in" filter="fade">
                                      <p:cBhvr>
                                        <p:cTn id="17" dur="500"/>
                                        <p:tgtEl>
                                          <p:spTgt spid="10">
                                            <p:bg/>
                                          </p:spTgt>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10"/>
                                        <p:tgtEl>
                                          <p:spTgt spid="10">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fade">
                                      <p:cBhvr>
                                        <p:cTn id="24" dur="500"/>
                                        <p:tgtEl>
                                          <p:spTgt spid="5">
                                            <p:txEl>
                                              <p:pRg st="0" end="0"/>
                                            </p:txEl>
                                          </p:spTgt>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1">
                                            <p:bg/>
                                          </p:spTgt>
                                        </p:tgtEl>
                                        <p:attrNameLst>
                                          <p:attrName>style.visibility</p:attrName>
                                        </p:attrNameLst>
                                      </p:cBhvr>
                                      <p:to>
                                        <p:strVal val="visible"/>
                                      </p:to>
                                    </p:set>
                                    <p:animEffect transition="in" filter="fade">
                                      <p:cBhvr>
                                        <p:cTn id="28" dur="500"/>
                                        <p:tgtEl>
                                          <p:spTgt spid="11">
                                            <p:bg/>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1">
                                            <p:txEl>
                                              <p:pRg st="0" end="0"/>
                                            </p:txEl>
                                          </p:spTgt>
                                        </p:tgtEl>
                                        <p:attrNameLst>
                                          <p:attrName>style.visibility</p:attrName>
                                        </p:attrNameLst>
                                      </p:cBhvr>
                                      <p:to>
                                        <p:strVal val="visible"/>
                                      </p:to>
                                    </p:set>
                                    <p:animEffect transition="in" filter="fade">
                                      <p:cBhvr>
                                        <p:cTn id="32" dur="10"/>
                                        <p:tgtEl>
                                          <p:spTgt spid="11">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animEffect transition="in" filter="fade">
                                      <p:cBhvr>
                                        <p:cTn id="35" dur="500"/>
                                        <p:tgtEl>
                                          <p:spTgt spid="6">
                                            <p:txEl>
                                              <p:pRg st="0" end="0"/>
                                            </p:txEl>
                                          </p:spTgt>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2">
                                            <p:bg/>
                                          </p:spTgt>
                                        </p:tgtEl>
                                        <p:attrNameLst>
                                          <p:attrName>style.visibility</p:attrName>
                                        </p:attrNameLst>
                                      </p:cBhvr>
                                      <p:to>
                                        <p:strVal val="visible"/>
                                      </p:to>
                                    </p:set>
                                    <p:animEffect transition="in" filter="fade">
                                      <p:cBhvr>
                                        <p:cTn id="39" dur="500"/>
                                        <p:tgtEl>
                                          <p:spTgt spid="12">
                                            <p:bg/>
                                          </p:spTgt>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animEffect transition="in" filter="fade">
                                      <p:cBhvr>
                                        <p:cTn id="43" dur="10"/>
                                        <p:tgtEl>
                                          <p:spTgt spid="12">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7">
                                            <p:txEl>
                                              <p:pRg st="0" end="0"/>
                                            </p:txEl>
                                          </p:spTgt>
                                        </p:tgtEl>
                                        <p:attrNameLst>
                                          <p:attrName>style.visibility</p:attrName>
                                        </p:attrNameLst>
                                      </p:cBhvr>
                                      <p:to>
                                        <p:strVal val="visible"/>
                                      </p:to>
                                    </p:set>
                                    <p:animEffect transition="in" filter="fade">
                                      <p:cBhvr>
                                        <p:cTn id="46"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P spid="6" grpId="0" build="p">
        <p:tmplLst>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uiExpand="1" build="p" animBg="1">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10"/>
                        <p:tgtEl>
                          <p:spTgt spid="8"/>
                        </p:tgtEl>
                      </p:cBhvr>
                    </p:animEffect>
                  </p:childTnLst>
                </p:cTn>
              </p:par>
            </p:tnLst>
          </p:tmpl>
        </p:tmplLst>
      </p:bldP>
      <p:bldP spid="10" grpId="0" uiExpand="1" build="p" animBg="1">
        <p:tmplLst>
          <p:tmpl>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10"/>
                        <p:tgtEl>
                          <p:spTgt spid="10"/>
                        </p:tgtEl>
                      </p:cBhvr>
                    </p:animEffect>
                  </p:childTnLst>
                </p:cTn>
              </p:par>
            </p:tnLst>
          </p:tmpl>
        </p:tmplLst>
      </p:bldP>
      <p:bldP spid="11" grpId="0" uiExpand="1" build="p" animBg="1">
        <p:tmplLst>
          <p:tmpl>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10"/>
                        <p:tgtEl>
                          <p:spTgt spid="11"/>
                        </p:tgtEl>
                      </p:cBhvr>
                    </p:animEffect>
                  </p:childTnLst>
                </p:cTn>
              </p:par>
            </p:tnLst>
          </p:tmpl>
        </p:tmplLst>
      </p:bldP>
      <p:bldP spid="12" grpId="0" uiExpand="1" build="p" animBg="1">
        <p:tmplLst>
          <p:tmpl>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10"/>
                        <p:tgtEl>
                          <p:spTgt spid="1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7640F3DD-F627-E145-BEF8-AC11F35FF7A3}"/>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5" name="Text Placeholder 2">
            <a:extLst>
              <a:ext uri="{FF2B5EF4-FFF2-40B4-BE49-F238E27FC236}">
                <a16:creationId xmlns:a16="http://schemas.microsoft.com/office/drawing/2014/main" id="{74E15145-1C96-F3E1-E2F8-9A288DDE6B0A}"/>
              </a:ext>
            </a:extLst>
          </p:cNvPr>
          <p:cNvSpPr>
            <a:spLocks noGrp="1"/>
          </p:cNvSpPr>
          <p:nvPr>
            <p:ph type="body" sz="quarter" idx="10" hasCustomPrompt="1"/>
          </p:nvPr>
        </p:nvSpPr>
        <p:spPr>
          <a:xfrm>
            <a:off x="1425319" y="208273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4</a:t>
            </a:r>
          </a:p>
        </p:txBody>
      </p:sp>
      <p:sp>
        <p:nvSpPr>
          <p:cNvPr id="6" name="Text Placeholder 4">
            <a:extLst>
              <a:ext uri="{FF2B5EF4-FFF2-40B4-BE49-F238E27FC236}">
                <a16:creationId xmlns:a16="http://schemas.microsoft.com/office/drawing/2014/main" id="{46EAE2C3-18FF-1BC4-0B40-3E002FCE7F7E}"/>
              </a:ext>
            </a:extLst>
          </p:cNvPr>
          <p:cNvSpPr>
            <a:spLocks noGrp="1"/>
          </p:cNvSpPr>
          <p:nvPr>
            <p:ph type="body" sz="quarter" idx="20" hasCustomPrompt="1"/>
          </p:nvPr>
        </p:nvSpPr>
        <p:spPr>
          <a:xfrm>
            <a:off x="1415159" y="312420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7" name="Text Placeholder 2">
            <a:extLst>
              <a:ext uri="{FF2B5EF4-FFF2-40B4-BE49-F238E27FC236}">
                <a16:creationId xmlns:a16="http://schemas.microsoft.com/office/drawing/2014/main" id="{BB7E7941-B61A-938A-A061-96B563113B4A}"/>
              </a:ext>
            </a:extLst>
          </p:cNvPr>
          <p:cNvSpPr>
            <a:spLocks noGrp="1"/>
          </p:cNvSpPr>
          <p:nvPr>
            <p:ph type="body" sz="quarter" idx="21" hasCustomPrompt="1"/>
          </p:nvPr>
        </p:nvSpPr>
        <p:spPr>
          <a:xfrm>
            <a:off x="4239639" y="208273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+56</a:t>
            </a:r>
          </a:p>
        </p:txBody>
      </p:sp>
      <p:sp>
        <p:nvSpPr>
          <p:cNvPr id="8" name="Text Placeholder 4">
            <a:extLst>
              <a:ext uri="{FF2B5EF4-FFF2-40B4-BE49-F238E27FC236}">
                <a16:creationId xmlns:a16="http://schemas.microsoft.com/office/drawing/2014/main" id="{1D136DCF-30FF-C708-6377-DA0D88FD7999}"/>
              </a:ext>
            </a:extLst>
          </p:cNvPr>
          <p:cNvSpPr>
            <a:spLocks noGrp="1"/>
          </p:cNvSpPr>
          <p:nvPr>
            <p:ph type="body" sz="quarter" idx="22" hasCustomPrompt="1"/>
          </p:nvPr>
        </p:nvSpPr>
        <p:spPr>
          <a:xfrm>
            <a:off x="4229479" y="312420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10" name="Text Placeholder 2">
            <a:extLst>
              <a:ext uri="{FF2B5EF4-FFF2-40B4-BE49-F238E27FC236}">
                <a16:creationId xmlns:a16="http://schemas.microsoft.com/office/drawing/2014/main" id="{AFA35548-FB58-30D8-0585-0EA7F516DE08}"/>
              </a:ext>
            </a:extLst>
          </p:cNvPr>
          <p:cNvSpPr>
            <a:spLocks noGrp="1"/>
          </p:cNvSpPr>
          <p:nvPr>
            <p:ph type="body" sz="quarter" idx="23" hasCustomPrompt="1"/>
          </p:nvPr>
        </p:nvSpPr>
        <p:spPr>
          <a:xfrm>
            <a:off x="7043799" y="208273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&lt; 36</a:t>
            </a:r>
          </a:p>
        </p:txBody>
      </p:sp>
      <p:sp>
        <p:nvSpPr>
          <p:cNvPr id="11" name="Text Placeholder 4">
            <a:extLst>
              <a:ext uri="{FF2B5EF4-FFF2-40B4-BE49-F238E27FC236}">
                <a16:creationId xmlns:a16="http://schemas.microsoft.com/office/drawing/2014/main" id="{4C7E32EA-F2CF-8BF5-B30A-1B83257E0083}"/>
              </a:ext>
            </a:extLst>
          </p:cNvPr>
          <p:cNvSpPr>
            <a:spLocks noGrp="1"/>
          </p:cNvSpPr>
          <p:nvPr>
            <p:ph type="body" sz="quarter" idx="24" hasCustomPrompt="1"/>
          </p:nvPr>
        </p:nvSpPr>
        <p:spPr>
          <a:xfrm>
            <a:off x="7033639" y="312420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12" name="Text Placeholder 2">
            <a:extLst>
              <a:ext uri="{FF2B5EF4-FFF2-40B4-BE49-F238E27FC236}">
                <a16:creationId xmlns:a16="http://schemas.microsoft.com/office/drawing/2014/main" id="{709B0590-B433-BAC0-A5CD-30EA3BA793A4}"/>
              </a:ext>
            </a:extLst>
          </p:cNvPr>
          <p:cNvSpPr>
            <a:spLocks noGrp="1"/>
          </p:cNvSpPr>
          <p:nvPr>
            <p:ph type="body" sz="quarter" idx="25" hasCustomPrompt="1"/>
          </p:nvPr>
        </p:nvSpPr>
        <p:spPr>
          <a:xfrm>
            <a:off x="2360039" y="423665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7</a:t>
            </a:r>
          </a:p>
        </p:txBody>
      </p:sp>
      <p:sp>
        <p:nvSpPr>
          <p:cNvPr id="13" name="Text Placeholder 4">
            <a:extLst>
              <a:ext uri="{FF2B5EF4-FFF2-40B4-BE49-F238E27FC236}">
                <a16:creationId xmlns:a16="http://schemas.microsoft.com/office/drawing/2014/main" id="{3EFA3F93-1941-6974-5E79-53DD61B049C9}"/>
              </a:ext>
            </a:extLst>
          </p:cNvPr>
          <p:cNvSpPr>
            <a:spLocks noGrp="1"/>
          </p:cNvSpPr>
          <p:nvPr>
            <p:ph type="body" sz="quarter" idx="26" hasCustomPrompt="1"/>
          </p:nvPr>
        </p:nvSpPr>
        <p:spPr>
          <a:xfrm>
            <a:off x="2349879" y="527812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14" name="Text Placeholder 2">
            <a:extLst>
              <a:ext uri="{FF2B5EF4-FFF2-40B4-BE49-F238E27FC236}">
                <a16:creationId xmlns:a16="http://schemas.microsoft.com/office/drawing/2014/main" id="{B693942C-341B-0EDA-1D7F-EADFB2F4626F}"/>
              </a:ext>
            </a:extLst>
          </p:cNvPr>
          <p:cNvSpPr>
            <a:spLocks noGrp="1"/>
          </p:cNvSpPr>
          <p:nvPr>
            <p:ph type="body" sz="quarter" idx="27" hasCustomPrompt="1"/>
          </p:nvPr>
        </p:nvSpPr>
        <p:spPr>
          <a:xfrm>
            <a:off x="5174359" y="423665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+30</a:t>
            </a:r>
          </a:p>
        </p:txBody>
      </p:sp>
      <p:sp>
        <p:nvSpPr>
          <p:cNvPr id="15" name="Text Placeholder 4">
            <a:extLst>
              <a:ext uri="{FF2B5EF4-FFF2-40B4-BE49-F238E27FC236}">
                <a16:creationId xmlns:a16="http://schemas.microsoft.com/office/drawing/2014/main" id="{C3AFAFE0-E457-AA36-5F02-F52FA748CED6}"/>
              </a:ext>
            </a:extLst>
          </p:cNvPr>
          <p:cNvSpPr>
            <a:spLocks noGrp="1"/>
          </p:cNvSpPr>
          <p:nvPr>
            <p:ph type="body" sz="quarter" idx="28" hasCustomPrompt="1"/>
          </p:nvPr>
        </p:nvSpPr>
        <p:spPr>
          <a:xfrm>
            <a:off x="5164199" y="527812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16" name="Text Placeholder 2">
            <a:extLst>
              <a:ext uri="{FF2B5EF4-FFF2-40B4-BE49-F238E27FC236}">
                <a16:creationId xmlns:a16="http://schemas.microsoft.com/office/drawing/2014/main" id="{00FCB050-9C57-5C15-59CA-98013E1EA816}"/>
              </a:ext>
            </a:extLst>
          </p:cNvPr>
          <p:cNvSpPr>
            <a:spLocks noGrp="1"/>
          </p:cNvSpPr>
          <p:nvPr>
            <p:ph type="body" sz="quarter" idx="29" hasCustomPrompt="1"/>
          </p:nvPr>
        </p:nvSpPr>
        <p:spPr>
          <a:xfrm>
            <a:off x="7978519" y="4236651"/>
            <a:ext cx="2730121" cy="772229"/>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&gt; 50</a:t>
            </a:r>
          </a:p>
        </p:txBody>
      </p:sp>
      <p:sp>
        <p:nvSpPr>
          <p:cNvPr id="17" name="Text Placeholder 4">
            <a:extLst>
              <a:ext uri="{FF2B5EF4-FFF2-40B4-BE49-F238E27FC236}">
                <a16:creationId xmlns:a16="http://schemas.microsoft.com/office/drawing/2014/main" id="{707D68A0-CC90-FB31-CF85-C1AF6AD8C33F}"/>
              </a:ext>
            </a:extLst>
          </p:cNvPr>
          <p:cNvSpPr>
            <a:spLocks noGrp="1"/>
          </p:cNvSpPr>
          <p:nvPr>
            <p:ph type="body" sz="quarter" idx="30" hasCustomPrompt="1"/>
          </p:nvPr>
        </p:nvSpPr>
        <p:spPr>
          <a:xfrm>
            <a:off x="7968359" y="5278120"/>
            <a:ext cx="2740281"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Tree>
    <p:extLst>
      <p:ext uri="{BB962C8B-B14F-4D97-AF65-F5344CB8AC3E}">
        <p14:creationId xmlns:p14="http://schemas.microsoft.com/office/powerpoint/2010/main" val="14283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bg1"/>
        </a:solidFill>
        <a:effectLst/>
      </p:bgPr>
    </p:bg>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EC4D560-C50B-1603-A383-EEF3221D09BF}"/>
              </a:ext>
            </a:extLst>
          </p:cNvPr>
          <p:cNvSpPr>
            <a:spLocks noGrp="1"/>
          </p:cNvSpPr>
          <p:nvPr>
            <p:ph type="pic" sz="quarter" idx="11" hasCustomPrompt="1"/>
          </p:nvPr>
        </p:nvSpPr>
        <p:spPr>
          <a:xfrm>
            <a:off x="0" y="0"/>
            <a:ext cx="12192000" cy="6858000"/>
          </a:xfrm>
        </p:spPr>
        <p:txBody>
          <a:bodyPr/>
          <a:lstStyle>
            <a:lvl1pPr marL="0" indent="0">
              <a:buNone/>
              <a:defRPr/>
            </a:lvl1pPr>
          </a:lstStyle>
          <a:p>
            <a:r>
              <a:rPr lang="en-LT" dirty="0"/>
              <a:t> </a:t>
            </a:r>
          </a:p>
        </p:txBody>
      </p:sp>
      <p:pic>
        <p:nvPicPr>
          <p:cNvPr id="3" name="Picture 2" descr="A black and white logo&#10;&#10;Description automatically generated with low confidence">
            <a:extLst>
              <a:ext uri="{FF2B5EF4-FFF2-40B4-BE49-F238E27FC236}">
                <a16:creationId xmlns:a16="http://schemas.microsoft.com/office/drawing/2014/main" id="{35093314-AA98-4177-0759-E4D37297D7B0}"/>
              </a:ext>
            </a:extLst>
          </p:cNvPr>
          <p:cNvPicPr>
            <a:picLocks noChangeAspect="1"/>
          </p:cNvPicPr>
          <p:nvPr userDrawn="1"/>
        </p:nvPicPr>
        <p:blipFill>
          <a:blip r:embed="rId2"/>
          <a:stretch>
            <a:fillRect/>
          </a:stretch>
        </p:blipFill>
        <p:spPr>
          <a:xfrm>
            <a:off x="10877678" y="564777"/>
            <a:ext cx="768254" cy="251620"/>
          </a:xfrm>
          <a:prstGeom prst="rect">
            <a:avLst/>
          </a:prstGeom>
        </p:spPr>
      </p:pic>
      <p:sp>
        <p:nvSpPr>
          <p:cNvPr id="4" name="Text Placeholder 2">
            <a:extLst>
              <a:ext uri="{FF2B5EF4-FFF2-40B4-BE49-F238E27FC236}">
                <a16:creationId xmlns:a16="http://schemas.microsoft.com/office/drawing/2014/main" id="{1BD55F3D-4D0A-E33B-84C8-AAFC7D87DF36}"/>
              </a:ext>
            </a:extLst>
          </p:cNvPr>
          <p:cNvSpPr>
            <a:spLocks noGrp="1"/>
          </p:cNvSpPr>
          <p:nvPr>
            <p:ph type="body" sz="quarter" idx="10" hasCustomPrompt="1"/>
          </p:nvPr>
        </p:nvSpPr>
        <p:spPr>
          <a:xfrm>
            <a:off x="1412527" y="2105936"/>
            <a:ext cx="9366946" cy="2360556"/>
          </a:xfrm>
        </p:spPr>
        <p:txBody>
          <a:bodyPr>
            <a:noAutofit/>
          </a:bodyPr>
          <a:lstStyle>
            <a:lvl1pPr marL="0" indent="0">
              <a:lnSpc>
                <a:spcPts val="6200"/>
              </a:lnSpc>
              <a:spcBef>
                <a:spcPts val="0"/>
              </a:spcBef>
              <a:buNone/>
              <a:defRPr sz="5000" kern="1000" baseline="0">
                <a:solidFill>
                  <a:schemeClr val="bg1"/>
                </a:solidFill>
              </a:defRPr>
            </a:lvl1pPr>
          </a:lstStyle>
          <a:p>
            <a:pPr lvl="0"/>
            <a:r>
              <a:rPr lang="en-US" dirty="0"/>
              <a:t>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a:t>
            </a:r>
            <a:endParaRPr lang="en-LT" dirty="0"/>
          </a:p>
        </p:txBody>
      </p:sp>
    </p:spTree>
    <p:extLst>
      <p:ext uri="{BB962C8B-B14F-4D97-AF65-F5344CB8AC3E}">
        <p14:creationId xmlns:p14="http://schemas.microsoft.com/office/powerpoint/2010/main" val="86530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chemeClr val="tx2"/>
        </a:solidFill>
        <a:effectLst/>
      </p:bgPr>
    </p:bg>
    <p:spTree>
      <p:nvGrpSpPr>
        <p:cNvPr id="1" name=""/>
        <p:cNvGrpSpPr/>
        <p:nvPr/>
      </p:nvGrpSpPr>
      <p:grpSpPr>
        <a:xfrm>
          <a:off x="0" y="0"/>
          <a:ext cx="0" cy="0"/>
          <a:chOff x="0" y="0"/>
          <a:chExt cx="0" cy="0"/>
        </a:xfrm>
      </p:grpSpPr>
      <p:sp>
        <p:nvSpPr>
          <p:cNvPr id="2" name="Text Placeholder 4">
            <a:extLst>
              <a:ext uri="{FF2B5EF4-FFF2-40B4-BE49-F238E27FC236}">
                <a16:creationId xmlns:a16="http://schemas.microsoft.com/office/drawing/2014/main" id="{89231F82-7C72-CC7E-6F62-A80C1C955D97}"/>
              </a:ext>
            </a:extLst>
          </p:cNvPr>
          <p:cNvSpPr>
            <a:spLocks noGrp="1"/>
          </p:cNvSpPr>
          <p:nvPr>
            <p:ph type="body" sz="quarter" idx="26" hasCustomPrompt="1"/>
          </p:nvPr>
        </p:nvSpPr>
        <p:spPr>
          <a:xfrm>
            <a:off x="485911" y="6075289"/>
            <a:ext cx="3019290" cy="568960"/>
          </a:xfrm>
        </p:spPr>
        <p:txBody>
          <a:bodyPr>
            <a:normAutofit/>
          </a:bodyPr>
          <a:lstStyle>
            <a:lvl1pPr marL="0" indent="0">
              <a:lnSpc>
                <a:spcPts val="1320"/>
              </a:lnSpc>
              <a:spcBef>
                <a:spcPts val="0"/>
              </a:spcBef>
              <a:buNone/>
              <a:defRPr sz="1100">
                <a:solidFill>
                  <a:schemeClr val="bg1"/>
                </a:solidFill>
              </a:defRPr>
            </a:lvl1pPr>
          </a:lstStyle>
          <a:p>
            <a:pPr lvl="0"/>
            <a:r>
              <a:rPr lang="lt-LT" dirty="0"/>
              <a:t>Mykolo Romerio universitetas</a:t>
            </a:r>
          </a:p>
          <a:p>
            <a:pPr lvl="0"/>
            <a:r>
              <a:rPr lang="lt-LT" dirty="0"/>
              <a:t>Ateities </a:t>
            </a:r>
            <a:r>
              <a:rPr lang="lt-LT" dirty="0" err="1"/>
              <a:t>g</a:t>
            </a:r>
            <a:r>
              <a:rPr lang="lt-LT" dirty="0"/>
              <a:t>. 20, Vilnius, LT-08303 Lithuania</a:t>
            </a:r>
            <a:endParaRPr lang="en-LT" dirty="0"/>
          </a:p>
        </p:txBody>
      </p:sp>
      <p:sp>
        <p:nvSpPr>
          <p:cNvPr id="3" name="Text Placeholder 4">
            <a:extLst>
              <a:ext uri="{FF2B5EF4-FFF2-40B4-BE49-F238E27FC236}">
                <a16:creationId xmlns:a16="http://schemas.microsoft.com/office/drawing/2014/main" id="{0CFECC8A-FE33-A893-3AEC-C6F9D4FD6814}"/>
              </a:ext>
            </a:extLst>
          </p:cNvPr>
          <p:cNvSpPr>
            <a:spLocks noGrp="1"/>
          </p:cNvSpPr>
          <p:nvPr>
            <p:ph type="body" sz="quarter" idx="27" hasCustomPrompt="1"/>
          </p:nvPr>
        </p:nvSpPr>
        <p:spPr>
          <a:xfrm>
            <a:off x="10609384" y="6236677"/>
            <a:ext cx="1213935" cy="278617"/>
          </a:xfrm>
        </p:spPr>
        <p:txBody>
          <a:bodyPr>
            <a:normAutofit/>
          </a:bodyPr>
          <a:lstStyle>
            <a:lvl1pPr marL="0" indent="0">
              <a:lnSpc>
                <a:spcPts val="1320"/>
              </a:lnSpc>
              <a:spcBef>
                <a:spcPts val="0"/>
              </a:spcBef>
              <a:buNone/>
              <a:defRPr sz="1100" b="1">
                <a:solidFill>
                  <a:schemeClr val="bg1"/>
                </a:solidFill>
              </a:defRPr>
            </a:lvl1pPr>
          </a:lstStyle>
          <a:p>
            <a:pPr lvl="0"/>
            <a:r>
              <a:rPr lang="lt-LT" dirty="0" err="1"/>
              <a:t>www.mruni.eu</a:t>
            </a:r>
            <a:endParaRPr lang="en-LT" dirty="0"/>
          </a:p>
        </p:txBody>
      </p:sp>
      <p:pic>
        <p:nvPicPr>
          <p:cNvPr id="5" name="Picture 4" descr="Logo, icon&#10;&#10;Description automatically generated">
            <a:hlinkClick r:id="rId2"/>
            <a:extLst>
              <a:ext uri="{FF2B5EF4-FFF2-40B4-BE49-F238E27FC236}">
                <a16:creationId xmlns:a16="http://schemas.microsoft.com/office/drawing/2014/main" id="{C5EC83A4-4E99-BB8E-C5D9-A28F54DAD034}"/>
              </a:ext>
            </a:extLst>
          </p:cNvPr>
          <p:cNvPicPr>
            <a:picLocks noChangeAspect="1"/>
          </p:cNvPicPr>
          <p:nvPr userDrawn="1"/>
        </p:nvPicPr>
        <p:blipFill>
          <a:blip r:embed="rId3"/>
          <a:stretch>
            <a:fillRect/>
          </a:stretch>
        </p:blipFill>
        <p:spPr>
          <a:xfrm>
            <a:off x="8946173" y="6236676"/>
            <a:ext cx="278617" cy="278617"/>
          </a:xfrm>
          <a:prstGeom prst="rect">
            <a:avLst/>
          </a:prstGeom>
        </p:spPr>
      </p:pic>
      <p:pic>
        <p:nvPicPr>
          <p:cNvPr id="7" name="Picture 6" descr="Icon&#10;&#10;Description automatically generated">
            <a:hlinkClick r:id="rId4"/>
            <a:extLst>
              <a:ext uri="{FF2B5EF4-FFF2-40B4-BE49-F238E27FC236}">
                <a16:creationId xmlns:a16="http://schemas.microsoft.com/office/drawing/2014/main" id="{CC64949E-C18E-8870-06FA-4807C87EDDD0}"/>
              </a:ext>
            </a:extLst>
          </p:cNvPr>
          <p:cNvPicPr>
            <a:picLocks noChangeAspect="1"/>
          </p:cNvPicPr>
          <p:nvPr userDrawn="1"/>
        </p:nvPicPr>
        <p:blipFill>
          <a:blip r:embed="rId5"/>
          <a:stretch>
            <a:fillRect/>
          </a:stretch>
        </p:blipFill>
        <p:spPr>
          <a:xfrm>
            <a:off x="9445868" y="6236677"/>
            <a:ext cx="278617" cy="278617"/>
          </a:xfrm>
          <a:prstGeom prst="rect">
            <a:avLst/>
          </a:prstGeom>
        </p:spPr>
      </p:pic>
      <p:pic>
        <p:nvPicPr>
          <p:cNvPr id="4" name="Picture 3">
            <a:extLst>
              <a:ext uri="{FF2B5EF4-FFF2-40B4-BE49-F238E27FC236}">
                <a16:creationId xmlns:a16="http://schemas.microsoft.com/office/drawing/2014/main" id="{C7DAA6FA-AD95-29BB-AE8C-B16869718899}"/>
              </a:ext>
            </a:extLst>
          </p:cNvPr>
          <p:cNvPicPr>
            <a:picLocks noChangeAspect="1"/>
          </p:cNvPicPr>
          <p:nvPr userDrawn="1"/>
        </p:nvPicPr>
        <p:blipFill>
          <a:blip r:embed="rId6"/>
          <a:stretch>
            <a:fillRect/>
          </a:stretch>
        </p:blipFill>
        <p:spPr>
          <a:xfrm>
            <a:off x="568960" y="562610"/>
            <a:ext cx="2677549" cy="877570"/>
          </a:xfrm>
          <a:prstGeom prst="rect">
            <a:avLst/>
          </a:prstGeom>
        </p:spPr>
      </p:pic>
      <p:pic>
        <p:nvPicPr>
          <p:cNvPr id="6" name="Picture 5">
            <a:extLst>
              <a:ext uri="{FF2B5EF4-FFF2-40B4-BE49-F238E27FC236}">
                <a16:creationId xmlns:a16="http://schemas.microsoft.com/office/drawing/2014/main" id="{926BCCB7-3FA0-919A-7A7C-BD4EB8282E51}"/>
              </a:ext>
            </a:extLst>
          </p:cNvPr>
          <p:cNvPicPr>
            <a:picLocks noChangeAspect="1"/>
          </p:cNvPicPr>
          <p:nvPr userDrawn="1"/>
        </p:nvPicPr>
        <p:blipFill>
          <a:blip r:embed="rId7"/>
          <a:stretch>
            <a:fillRect/>
          </a:stretch>
        </p:blipFill>
        <p:spPr>
          <a:xfrm>
            <a:off x="8991600" y="661670"/>
            <a:ext cx="2583180" cy="672770"/>
          </a:xfrm>
          <a:prstGeom prst="rect">
            <a:avLst/>
          </a:prstGeom>
        </p:spPr>
      </p:pic>
      <p:cxnSp>
        <p:nvCxnSpPr>
          <p:cNvPr id="8" name="Straight Connector 7">
            <a:extLst>
              <a:ext uri="{FF2B5EF4-FFF2-40B4-BE49-F238E27FC236}">
                <a16:creationId xmlns:a16="http://schemas.microsoft.com/office/drawing/2014/main" id="{1EDB964F-944F-EC44-76D2-382EE268B314}"/>
              </a:ext>
            </a:extLst>
          </p:cNvPr>
          <p:cNvCxnSpPr>
            <a:cxnSpLocks/>
          </p:cNvCxnSpPr>
          <p:nvPr userDrawn="1"/>
        </p:nvCxnSpPr>
        <p:spPr>
          <a:xfrm>
            <a:off x="563880" y="575240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8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childTnLst>
                                </p:cTn>
                              </p:par>
                            </p:childTnLst>
                          </p:cTn>
                        </p:par>
                        <p:par>
                          <p:cTn id="11" fill="hold">
                            <p:stCondLst>
                              <p:cond delay="1000"/>
                            </p:stCondLst>
                            <p:childTnLst>
                              <p:par>
                                <p:cTn id="12" presetID="55" presetClass="entr" presetSubtype="0" fill="hold" nodeType="after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1000" fill="hold"/>
                                        <p:tgtEl>
                                          <p:spTgt spid="8"/>
                                        </p:tgtEl>
                                        <p:attrNameLst>
                                          <p:attrName>ppt_w</p:attrName>
                                        </p:attrNameLst>
                                      </p:cBhvr>
                                      <p:tavLst>
                                        <p:tav tm="0">
                                          <p:val>
                                            <p:strVal val="#ppt_w*0.70"/>
                                          </p:val>
                                        </p:tav>
                                        <p:tav tm="100000">
                                          <p:val>
                                            <p:strVal val="#ppt_w"/>
                                          </p:val>
                                        </p:tav>
                                      </p:tavLst>
                                    </p:anim>
                                    <p:anim calcmode="lin" valueType="num">
                                      <p:cBhvr>
                                        <p:cTn id="15" dur="1000" fill="hold"/>
                                        <p:tgtEl>
                                          <p:spTgt spid="8"/>
                                        </p:tgtEl>
                                        <p:attrNameLst>
                                          <p:attrName>ppt_h</p:attrName>
                                        </p:attrNameLst>
                                      </p:cBhvr>
                                      <p:tavLst>
                                        <p:tav tm="0">
                                          <p:val>
                                            <p:strVal val="#ppt_h"/>
                                          </p:val>
                                        </p:tav>
                                        <p:tav tm="100000">
                                          <p:val>
                                            <p:strVal val="#ppt_h"/>
                                          </p:val>
                                        </p:tav>
                                      </p:tavLst>
                                    </p:anim>
                                    <p:animEffect transition="in" filter="fade">
                                      <p:cBhvr>
                                        <p:cTn id="16" dur="10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
                                            <p:txEl>
                                              <p:pRg st="0" end="0"/>
                                            </p:txEl>
                                          </p:spTgt>
                                        </p:tgtEl>
                                        <p:attrNameLst>
                                          <p:attrName>style.visibility</p:attrName>
                                        </p:attrNameLst>
                                      </p:cBhvr>
                                      <p:to>
                                        <p:strVal val="visible"/>
                                      </p:to>
                                    </p:set>
                                    <p:animEffect transition="in" filter="fade">
                                      <p:cBhvr>
                                        <p:cTn id="28" dur="500"/>
                                        <p:tgtEl>
                                          <p:spTgt spid="2">
                                            <p:txEl>
                                              <p:pRg st="0" end="0"/>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animEffect transition="in" filter="fade">
                                      <p:cBhvr>
                                        <p:cTn id="3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fade">
                      <p:cBhvr>
                        <p:cTn dur="500"/>
                        <p:tgtEl>
                          <p:spTgt spid="2"/>
                        </p:tgtEl>
                      </p:cBhvr>
                    </p:animEffect>
                  </p:childTnLst>
                </p:cTn>
              </p:par>
            </p:tnLst>
          </p:tmpl>
        </p:tmplLst>
      </p:bldP>
      <p:bldP spid="3" grpId="0" build="p">
        <p:tmplLst>
          <p:tmpl lvl="1">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92272E07-D1AD-70C4-10BD-D67DB9F49128}"/>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bg1"/>
                </a:solidFill>
              </a:defRPr>
            </a:lvl1pPr>
          </a:lstStyle>
          <a:p>
            <a:pPr lvl="0"/>
            <a:r>
              <a:rPr lang="en-LT" dirty="0"/>
              <a:t>Temos / skirtuko pavadinimas</a:t>
            </a:r>
          </a:p>
        </p:txBody>
      </p:sp>
      <p:sp>
        <p:nvSpPr>
          <p:cNvPr id="3" name="Text Placeholder 2">
            <a:extLst>
              <a:ext uri="{FF2B5EF4-FFF2-40B4-BE49-F238E27FC236}">
                <a16:creationId xmlns:a16="http://schemas.microsoft.com/office/drawing/2014/main" id="{B7A442BF-50EC-24F2-C7F7-A116AAFBC663}"/>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bg1"/>
                </a:solidFill>
              </a:defRPr>
            </a:lvl1pPr>
          </a:lstStyle>
          <a:p>
            <a:pPr lvl="0"/>
            <a:r>
              <a:rPr lang="en-LT" dirty="0"/>
              <a:t>Papildomas tekstas </a:t>
            </a:r>
            <a:r>
              <a:rPr lang="en-US" dirty="0"/>
              <a:t>j</a:t>
            </a:r>
            <a:r>
              <a:rPr lang="en-LT" dirty="0"/>
              <a:t>ei reikalingas</a:t>
            </a:r>
          </a:p>
        </p:txBody>
      </p:sp>
      <p:sp>
        <p:nvSpPr>
          <p:cNvPr id="4" name="Text Placeholder 2">
            <a:extLst>
              <a:ext uri="{FF2B5EF4-FFF2-40B4-BE49-F238E27FC236}">
                <a16:creationId xmlns:a16="http://schemas.microsoft.com/office/drawing/2014/main" id="{97F75E59-0BFE-1396-053C-F4018EB3A026}"/>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bg1"/>
                </a:solidFill>
              </a:defRPr>
            </a:lvl1pPr>
          </a:lstStyle>
          <a:p>
            <a:pPr lvl="0"/>
            <a:r>
              <a:rPr lang="en-LT" dirty="0"/>
              <a:t>01.</a:t>
            </a:r>
          </a:p>
        </p:txBody>
      </p:sp>
      <p:sp>
        <p:nvSpPr>
          <p:cNvPr id="6" name="Text Placeholder 5">
            <a:extLst>
              <a:ext uri="{FF2B5EF4-FFF2-40B4-BE49-F238E27FC236}">
                <a16:creationId xmlns:a16="http://schemas.microsoft.com/office/drawing/2014/main" id="{0A4BF86B-DC04-9D7A-4B59-AC7F4AB4C2F8}"/>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bg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7" name="Straight Connector 6">
            <a:extLst>
              <a:ext uri="{FF2B5EF4-FFF2-40B4-BE49-F238E27FC236}">
                <a16:creationId xmlns:a16="http://schemas.microsoft.com/office/drawing/2014/main" id="{937B366B-FBE1-655D-AE72-C69B17A58AB8}"/>
              </a:ext>
            </a:extLst>
          </p:cNvPr>
          <p:cNvCxnSpPr>
            <a:cxnSpLocks/>
          </p:cNvCxnSpPr>
          <p:nvPr userDrawn="1"/>
        </p:nvCxnSpPr>
        <p:spPr>
          <a:xfrm>
            <a:off x="563880" y="556952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335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300"/>
                                        <p:tgtEl>
                                          <p:spTgt spid="4">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xEl>
                                              <p:pRg st="0" end="0"/>
                                            </p:txEl>
                                          </p:spTgt>
                                        </p:tgtEl>
                                        <p:attrNameLst>
                                          <p:attrName>style.visibility</p:attrName>
                                        </p:attrNameLst>
                                      </p:cBhvr>
                                      <p:to>
                                        <p:strVal val="visible"/>
                                      </p:to>
                                    </p:set>
                                    <p:animEffect transition="in" filter="fade">
                                      <p:cBhvr>
                                        <p:cTn id="10" dur="1000"/>
                                        <p:tgtEl>
                                          <p:spTgt spid="2">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300"/>
                                        <p:tgtEl>
                                          <p:spTgt spid="3">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strVal val="#ppt_w*0.70"/>
                                          </p:val>
                                        </p:tav>
                                        <p:tav tm="100000">
                                          <p:val>
                                            <p:strVal val="#ppt_w"/>
                                          </p:val>
                                        </p:tav>
                                      </p:tavLst>
                                    </p:anim>
                                    <p:anim calcmode="lin" valueType="num">
                                      <p:cBhvr>
                                        <p:cTn id="17" dur="1000" fill="hold"/>
                                        <p:tgtEl>
                                          <p:spTgt spid="7"/>
                                        </p:tgtEl>
                                        <p:attrNameLst>
                                          <p:attrName>ppt_h</p:attrName>
                                        </p:attrNameLst>
                                      </p:cBhvr>
                                      <p:tavLst>
                                        <p:tav tm="0">
                                          <p:val>
                                            <p:strVal val="#ppt_h"/>
                                          </p:val>
                                        </p:tav>
                                        <p:tav tm="100000">
                                          <p:val>
                                            <p:strVal val="#ppt_h"/>
                                          </p:val>
                                        </p:tav>
                                      </p:tavLst>
                                    </p:anim>
                                    <p:animEffect transition="in" filter="fade">
                                      <p:cBhvr>
                                        <p:cTn id="18" dur="1000"/>
                                        <p:tgtEl>
                                          <p:spTgt spid="7"/>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10" presetClass="entr" presetSubtype="0" fill="hold" nodeType="withEffect">
                  <p:stCondLst>
                    <p:cond delay="500"/>
                  </p:stCondLst>
                  <p:childTnLst>
                    <p:set>
                      <p:cBhvr>
                        <p:cTn dur="1" fill="hold">
                          <p:stCondLst>
                            <p:cond delay="0"/>
                          </p:stCondLst>
                        </p:cTn>
                        <p:tgtEl>
                          <p:spTgt spid="2"/>
                        </p:tgtEl>
                        <p:attrNameLst>
                          <p:attrName>style.visibility</p:attrName>
                        </p:attrNameLst>
                      </p:cBhvr>
                      <p:to>
                        <p:strVal val="visible"/>
                      </p:to>
                    </p:set>
                    <p:animEffect transition="in" filter="fade">
                      <p:cBhvr>
                        <p:cTn dur="1000"/>
                        <p:tgtEl>
                          <p:spTgt spid="2"/>
                        </p:tgtEl>
                      </p:cBhvr>
                    </p:animEffect>
                  </p:childTnLst>
                </p:cTn>
              </p:par>
            </p:tnLst>
          </p:tmpl>
        </p:tmplLst>
      </p:bldP>
      <p:bldP spid="3" grpId="0" uiExpand="1" build="p">
        <p:tmplLst>
          <p:tmpl lvl="1">
            <p:tnLst>
              <p:par>
                <p:cTn presetID="10" presetClass="entr" presetSubtype="0" fill="hold" nodeType="withEffect">
                  <p:stCondLst>
                    <p:cond delay="500"/>
                  </p:stCondLst>
                  <p:childTnLst>
                    <p:set>
                      <p:cBhvr>
                        <p:cTn dur="1" fill="hold">
                          <p:stCondLst>
                            <p:cond delay="0"/>
                          </p:stCondLst>
                        </p:cTn>
                        <p:tgtEl>
                          <p:spTgt spid="3"/>
                        </p:tgtEl>
                        <p:attrNameLst>
                          <p:attrName>style.visibility</p:attrName>
                        </p:attrNameLst>
                      </p:cBhvr>
                      <p:to>
                        <p:strVal val="visible"/>
                      </p:to>
                    </p:set>
                    <p:animEffect transition="in" filter="fade">
                      <p:cBhvr>
                        <p:cTn dur="300"/>
                        <p:tgtEl>
                          <p:spTgt spid="3"/>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300"/>
                        <p:tgtEl>
                          <p:spTgt spid="4"/>
                        </p:tgtEl>
                      </p:cBhvr>
                    </p:animEffect>
                  </p:childTnLst>
                </p:cTn>
              </p:par>
            </p:tnLst>
          </p:tmpl>
        </p:tmplLst>
      </p:bldP>
      <p:bldP spid="6" grpId="0" build="p">
        <p:tmplLst>
          <p:tmpl lvl="1">
            <p:tnLst>
              <p:par>
                <p:cTn presetID="10" presetClass="entr" presetSubtype="0" fill="hold" nodeType="withEffect">
                  <p:stCondLst>
                    <p:cond delay="150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Text Placeholder 2">
            <a:extLst>
              <a:ext uri="{FF2B5EF4-FFF2-40B4-BE49-F238E27FC236}">
                <a16:creationId xmlns:a16="http://schemas.microsoft.com/office/drawing/2014/main" id="{B7D2CFD5-D74B-8CDA-2A9C-4020064E879A}"/>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bg1"/>
                </a:solidFill>
              </a:defRPr>
            </a:lvl1pPr>
          </a:lstStyle>
          <a:p>
            <a:pPr lvl="0"/>
            <a:r>
              <a:rPr lang="en-LT" dirty="0"/>
              <a:t>Temos / skirtuko pavadinimas</a:t>
            </a:r>
          </a:p>
        </p:txBody>
      </p:sp>
      <p:sp>
        <p:nvSpPr>
          <p:cNvPr id="18" name="Text Placeholder 2">
            <a:extLst>
              <a:ext uri="{FF2B5EF4-FFF2-40B4-BE49-F238E27FC236}">
                <a16:creationId xmlns:a16="http://schemas.microsoft.com/office/drawing/2014/main" id="{4B582DE6-0A0E-FD5E-CD81-55DA67C00974}"/>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bg1"/>
                </a:solidFill>
              </a:defRPr>
            </a:lvl1pPr>
          </a:lstStyle>
          <a:p>
            <a:pPr lvl="0"/>
            <a:r>
              <a:rPr lang="en-LT" dirty="0"/>
              <a:t>Papildomas tekstas </a:t>
            </a:r>
            <a:r>
              <a:rPr lang="en-US" dirty="0"/>
              <a:t>j</a:t>
            </a:r>
            <a:r>
              <a:rPr lang="en-LT" dirty="0"/>
              <a:t>ei reikalingas</a:t>
            </a:r>
          </a:p>
        </p:txBody>
      </p:sp>
      <p:sp>
        <p:nvSpPr>
          <p:cNvPr id="19" name="Text Placeholder 2">
            <a:extLst>
              <a:ext uri="{FF2B5EF4-FFF2-40B4-BE49-F238E27FC236}">
                <a16:creationId xmlns:a16="http://schemas.microsoft.com/office/drawing/2014/main" id="{A67B8D58-B71F-171D-0524-CEA1434B9872}"/>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bg1"/>
                </a:solidFill>
              </a:defRPr>
            </a:lvl1pPr>
          </a:lstStyle>
          <a:p>
            <a:pPr lvl="0"/>
            <a:r>
              <a:rPr lang="en-LT" dirty="0"/>
              <a:t>01.</a:t>
            </a:r>
          </a:p>
        </p:txBody>
      </p:sp>
      <p:sp>
        <p:nvSpPr>
          <p:cNvPr id="20" name="Text Placeholder 5">
            <a:extLst>
              <a:ext uri="{FF2B5EF4-FFF2-40B4-BE49-F238E27FC236}">
                <a16:creationId xmlns:a16="http://schemas.microsoft.com/office/drawing/2014/main" id="{46DF4921-F661-2191-2DCA-F2A6DA610E5C}"/>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bg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21" name="Straight Connector 20">
            <a:extLst>
              <a:ext uri="{FF2B5EF4-FFF2-40B4-BE49-F238E27FC236}">
                <a16:creationId xmlns:a16="http://schemas.microsoft.com/office/drawing/2014/main" id="{C1C0950F-981C-1931-465D-8CD8B4ECCAC3}"/>
              </a:ext>
            </a:extLst>
          </p:cNvPr>
          <p:cNvCxnSpPr>
            <a:cxnSpLocks/>
          </p:cNvCxnSpPr>
          <p:nvPr userDrawn="1"/>
        </p:nvCxnSpPr>
        <p:spPr>
          <a:xfrm>
            <a:off x="563880" y="556952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8421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300"/>
                                        <p:tgtEl>
                                          <p:spTgt spid="19">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7">
                                            <p:txEl>
                                              <p:pRg st="0" end="0"/>
                                            </p:txEl>
                                          </p:spTgt>
                                        </p:tgtEl>
                                        <p:attrNameLst>
                                          <p:attrName>style.visibility</p:attrName>
                                        </p:attrNameLst>
                                      </p:cBhvr>
                                      <p:to>
                                        <p:strVal val="visible"/>
                                      </p:to>
                                    </p:set>
                                    <p:animEffect transition="in" filter="fade">
                                      <p:cBhvr>
                                        <p:cTn id="10" dur="1000"/>
                                        <p:tgtEl>
                                          <p:spTgt spid="17">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8">
                                            <p:txEl>
                                              <p:pRg st="0" end="0"/>
                                            </p:txEl>
                                          </p:spTgt>
                                        </p:tgtEl>
                                        <p:attrNameLst>
                                          <p:attrName>style.visibility</p:attrName>
                                        </p:attrNameLst>
                                      </p:cBhvr>
                                      <p:to>
                                        <p:strVal val="visible"/>
                                      </p:to>
                                    </p:set>
                                    <p:animEffect transition="in" filter="fade">
                                      <p:cBhvr>
                                        <p:cTn id="13" dur="300"/>
                                        <p:tgtEl>
                                          <p:spTgt spid="18">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21"/>
                                        </p:tgtEl>
                                        <p:attrNameLst>
                                          <p:attrName>style.visibility</p:attrName>
                                        </p:attrNameLst>
                                      </p:cBhvr>
                                      <p:to>
                                        <p:strVal val="visible"/>
                                      </p:to>
                                    </p:set>
                                    <p:anim calcmode="lin" valueType="num">
                                      <p:cBhvr>
                                        <p:cTn id="16" dur="1000" fill="hold"/>
                                        <p:tgtEl>
                                          <p:spTgt spid="21"/>
                                        </p:tgtEl>
                                        <p:attrNameLst>
                                          <p:attrName>ppt_w</p:attrName>
                                        </p:attrNameLst>
                                      </p:cBhvr>
                                      <p:tavLst>
                                        <p:tav tm="0">
                                          <p:val>
                                            <p:strVal val="#ppt_w*0.70"/>
                                          </p:val>
                                        </p:tav>
                                        <p:tav tm="100000">
                                          <p:val>
                                            <p:strVal val="#ppt_w"/>
                                          </p:val>
                                        </p:tav>
                                      </p:tavLst>
                                    </p:anim>
                                    <p:anim calcmode="lin" valueType="num">
                                      <p:cBhvr>
                                        <p:cTn id="17" dur="1000" fill="hold"/>
                                        <p:tgtEl>
                                          <p:spTgt spid="21"/>
                                        </p:tgtEl>
                                        <p:attrNameLst>
                                          <p:attrName>ppt_h</p:attrName>
                                        </p:attrNameLst>
                                      </p:cBhvr>
                                      <p:tavLst>
                                        <p:tav tm="0">
                                          <p:val>
                                            <p:strVal val="#ppt_h"/>
                                          </p:val>
                                        </p:tav>
                                        <p:tav tm="100000">
                                          <p:val>
                                            <p:strVal val="#ppt_h"/>
                                          </p:val>
                                        </p:tav>
                                      </p:tavLst>
                                    </p:anim>
                                    <p:animEffect transition="in" filter="fade">
                                      <p:cBhvr>
                                        <p:cTn id="18" dur="1000"/>
                                        <p:tgtEl>
                                          <p:spTgt spid="2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tmplLst>
          <p:tmpl lvl="1">
            <p:tnLst>
              <p:par>
                <p:cTn presetID="10" presetClass="entr" presetSubtype="0" fill="hold" nodeType="with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1000"/>
                        <p:tgtEl>
                          <p:spTgt spid="17"/>
                        </p:tgtEl>
                      </p:cBhvr>
                    </p:animEffect>
                  </p:childTnLst>
                </p:cTn>
              </p:par>
            </p:tnLst>
          </p:tmpl>
        </p:tmplLst>
      </p:bldP>
      <p:bldP spid="18" grpId="0" uiExpand="1" build="p">
        <p:tmplLst>
          <p:tmpl lvl="1">
            <p:tnLst>
              <p:par>
                <p:cTn presetID="10" presetClass="entr" presetSubtype="0" fill="hold" nodeType="with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fade">
                      <p:cBhvr>
                        <p:cTn dur="300"/>
                        <p:tgtEl>
                          <p:spTgt spid="18"/>
                        </p:tgtEl>
                      </p:cBhvr>
                    </p:animEffect>
                  </p:childTnLst>
                </p:cTn>
              </p:par>
            </p:tnLst>
          </p:tmpl>
        </p:tmplLst>
      </p:bldP>
      <p:bldP spid="19" grpId="0"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300"/>
                        <p:tgtEl>
                          <p:spTgt spid="19"/>
                        </p:tgtEl>
                      </p:cBhvr>
                    </p:animEffect>
                  </p:childTnLst>
                </p:cTn>
              </p:par>
            </p:tnLst>
          </p:tmpl>
        </p:tmplLst>
      </p:bldP>
      <p:bldP spid="20" grpId="0" build="p">
        <p:tmplLst>
          <p:tmpl lvl="1">
            <p:tnLst>
              <p:par>
                <p:cTn presetID="10" presetClass="entr" presetSubtype="0" fill="hold" nodeType="withEffect">
                  <p:stCondLst>
                    <p:cond delay="1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D5E56CE9-C225-F4AD-26F4-960620D33B67}"/>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bg1"/>
                </a:solidFill>
              </a:defRPr>
            </a:lvl1pPr>
          </a:lstStyle>
          <a:p>
            <a:pPr lvl="0"/>
            <a:r>
              <a:rPr lang="en-LT" dirty="0"/>
              <a:t>Temos / skirtuko pavadinimas</a:t>
            </a:r>
          </a:p>
        </p:txBody>
      </p:sp>
      <p:sp>
        <p:nvSpPr>
          <p:cNvPr id="13" name="Text Placeholder 2">
            <a:extLst>
              <a:ext uri="{FF2B5EF4-FFF2-40B4-BE49-F238E27FC236}">
                <a16:creationId xmlns:a16="http://schemas.microsoft.com/office/drawing/2014/main" id="{DEBDE10E-D2EF-4FD2-CCE9-6F42F453A01C}"/>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bg1"/>
                </a:solidFill>
              </a:defRPr>
            </a:lvl1pPr>
          </a:lstStyle>
          <a:p>
            <a:pPr lvl="0"/>
            <a:r>
              <a:rPr lang="en-LT" dirty="0"/>
              <a:t>Papildomas tekstas </a:t>
            </a:r>
            <a:r>
              <a:rPr lang="en-US" dirty="0"/>
              <a:t>j</a:t>
            </a:r>
            <a:r>
              <a:rPr lang="en-LT" dirty="0"/>
              <a:t>ei reikalingas</a:t>
            </a:r>
          </a:p>
        </p:txBody>
      </p:sp>
      <p:sp>
        <p:nvSpPr>
          <p:cNvPr id="14" name="Text Placeholder 2">
            <a:extLst>
              <a:ext uri="{FF2B5EF4-FFF2-40B4-BE49-F238E27FC236}">
                <a16:creationId xmlns:a16="http://schemas.microsoft.com/office/drawing/2014/main" id="{0F8B8564-7B81-DE3C-772D-F30B8C525EA8}"/>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bg1"/>
                </a:solidFill>
              </a:defRPr>
            </a:lvl1pPr>
          </a:lstStyle>
          <a:p>
            <a:pPr lvl="0"/>
            <a:r>
              <a:rPr lang="en-LT" dirty="0"/>
              <a:t>01.</a:t>
            </a:r>
          </a:p>
        </p:txBody>
      </p:sp>
      <p:sp>
        <p:nvSpPr>
          <p:cNvPr id="15" name="Text Placeholder 5">
            <a:extLst>
              <a:ext uri="{FF2B5EF4-FFF2-40B4-BE49-F238E27FC236}">
                <a16:creationId xmlns:a16="http://schemas.microsoft.com/office/drawing/2014/main" id="{BEB8E0BA-79F8-33F3-4057-A131E48E8DC1}"/>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bg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16" name="Straight Connector 15">
            <a:extLst>
              <a:ext uri="{FF2B5EF4-FFF2-40B4-BE49-F238E27FC236}">
                <a16:creationId xmlns:a16="http://schemas.microsoft.com/office/drawing/2014/main" id="{D54C49E1-EB26-BFFE-026C-1A7EF6A9D923}"/>
              </a:ext>
            </a:extLst>
          </p:cNvPr>
          <p:cNvCxnSpPr>
            <a:cxnSpLocks/>
          </p:cNvCxnSpPr>
          <p:nvPr userDrawn="1"/>
        </p:nvCxnSpPr>
        <p:spPr>
          <a:xfrm>
            <a:off x="563880" y="556952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071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300"/>
                                        <p:tgtEl>
                                          <p:spTgt spid="14">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xEl>
                                              <p:pRg st="0" end="0"/>
                                            </p:txEl>
                                          </p:spTgt>
                                        </p:tgtEl>
                                        <p:attrNameLst>
                                          <p:attrName>style.visibility</p:attrName>
                                        </p:attrNameLst>
                                      </p:cBhvr>
                                      <p:to>
                                        <p:strVal val="visible"/>
                                      </p:to>
                                    </p:set>
                                    <p:animEffect transition="in" filter="fade">
                                      <p:cBhvr>
                                        <p:cTn id="10" dur="1000"/>
                                        <p:tgtEl>
                                          <p:spTgt spid="12">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xEl>
                                              <p:pRg st="0" end="0"/>
                                            </p:txEl>
                                          </p:spTgt>
                                        </p:tgtEl>
                                        <p:attrNameLst>
                                          <p:attrName>style.visibility</p:attrName>
                                        </p:attrNameLst>
                                      </p:cBhvr>
                                      <p:to>
                                        <p:strVal val="visible"/>
                                      </p:to>
                                    </p:set>
                                    <p:animEffect transition="in" filter="fade">
                                      <p:cBhvr>
                                        <p:cTn id="13" dur="300"/>
                                        <p:tgtEl>
                                          <p:spTgt spid="13">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16"/>
                                        </p:tgtEl>
                                        <p:attrNameLst>
                                          <p:attrName>style.visibility</p:attrName>
                                        </p:attrNameLst>
                                      </p:cBhvr>
                                      <p:to>
                                        <p:strVal val="visible"/>
                                      </p:to>
                                    </p:set>
                                    <p:anim calcmode="lin" valueType="num">
                                      <p:cBhvr>
                                        <p:cTn id="16" dur="1000" fill="hold"/>
                                        <p:tgtEl>
                                          <p:spTgt spid="16"/>
                                        </p:tgtEl>
                                        <p:attrNameLst>
                                          <p:attrName>ppt_w</p:attrName>
                                        </p:attrNameLst>
                                      </p:cBhvr>
                                      <p:tavLst>
                                        <p:tav tm="0">
                                          <p:val>
                                            <p:strVal val="#ppt_w*0.70"/>
                                          </p:val>
                                        </p:tav>
                                        <p:tav tm="100000">
                                          <p:val>
                                            <p:strVal val="#ppt_w"/>
                                          </p:val>
                                        </p:tav>
                                      </p:tavLst>
                                    </p:anim>
                                    <p:anim calcmode="lin" valueType="num">
                                      <p:cBhvr>
                                        <p:cTn id="17" dur="1000" fill="hold"/>
                                        <p:tgtEl>
                                          <p:spTgt spid="16"/>
                                        </p:tgtEl>
                                        <p:attrNameLst>
                                          <p:attrName>ppt_h</p:attrName>
                                        </p:attrNameLst>
                                      </p:cBhvr>
                                      <p:tavLst>
                                        <p:tav tm="0">
                                          <p:val>
                                            <p:strVal val="#ppt_h"/>
                                          </p:val>
                                        </p:tav>
                                        <p:tav tm="100000">
                                          <p:val>
                                            <p:strVal val="#ppt_h"/>
                                          </p:val>
                                        </p:tav>
                                      </p:tavLst>
                                    </p:anim>
                                    <p:animEffect transition="in" filter="fade">
                                      <p:cBhvr>
                                        <p:cTn id="18" dur="1000"/>
                                        <p:tgtEl>
                                          <p:spTgt spid="16"/>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withEffect">
                  <p:stCondLst>
                    <p:cond delay="500"/>
                  </p:stCondLst>
                  <p:childTnLst>
                    <p:set>
                      <p:cBhvr>
                        <p:cTn dur="1" fill="hold">
                          <p:stCondLst>
                            <p:cond delay="0"/>
                          </p:stCondLst>
                        </p:cTn>
                        <p:tgtEl>
                          <p:spTgt spid="12"/>
                        </p:tgtEl>
                        <p:attrNameLst>
                          <p:attrName>style.visibility</p:attrName>
                        </p:attrNameLst>
                      </p:cBhvr>
                      <p:to>
                        <p:strVal val="visible"/>
                      </p:to>
                    </p:set>
                    <p:animEffect transition="in" filter="fade">
                      <p:cBhvr>
                        <p:cTn dur="1000"/>
                        <p:tgtEl>
                          <p:spTgt spid="12"/>
                        </p:tgtEl>
                      </p:cBhvr>
                    </p:animEffect>
                  </p:childTnLst>
                </p:cTn>
              </p:par>
            </p:tnLst>
          </p:tmpl>
        </p:tmplLst>
      </p:bldP>
      <p:bldP spid="13" grpId="0" uiExpand="1" build="p">
        <p:tmplLst>
          <p:tmpl lvl="1">
            <p:tnLst>
              <p:par>
                <p:cTn presetID="10" presetClass="entr" presetSubtype="0" fill="hold" nodeType="withEffect">
                  <p:stCondLst>
                    <p:cond delay="500"/>
                  </p:stCondLst>
                  <p:childTnLst>
                    <p:set>
                      <p:cBhvr>
                        <p:cTn dur="1" fill="hold">
                          <p:stCondLst>
                            <p:cond delay="0"/>
                          </p:stCondLst>
                        </p:cTn>
                        <p:tgtEl>
                          <p:spTgt spid="13"/>
                        </p:tgtEl>
                        <p:attrNameLst>
                          <p:attrName>style.visibility</p:attrName>
                        </p:attrNameLst>
                      </p:cBhvr>
                      <p:to>
                        <p:strVal val="visible"/>
                      </p:to>
                    </p:set>
                    <p:animEffect transition="in" filter="fade">
                      <p:cBhvr>
                        <p:cTn dur="300"/>
                        <p:tgtEl>
                          <p:spTgt spid="13"/>
                        </p:tgtEl>
                      </p:cBhvr>
                    </p:animEffect>
                  </p:childTnLst>
                </p:cTn>
              </p:par>
            </p:tnLst>
          </p:tmpl>
        </p:tmplLst>
      </p:bldP>
      <p:bldP spid="14" grpId="0" build="p">
        <p:tmplLst>
          <p:tmpl lvl="1">
            <p:tnLst>
              <p:par>
                <p:cTn presetID="10" presetClass="entr" presetSubtype="0"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300"/>
                        <p:tgtEl>
                          <p:spTgt spid="14"/>
                        </p:tgtEl>
                      </p:cBhvr>
                    </p:animEffect>
                  </p:childTnLst>
                </p:cTn>
              </p:par>
            </p:tnLst>
          </p:tmpl>
        </p:tmplLst>
      </p:bldP>
      <p:bldP spid="15" grpId="0" build="p">
        <p:tmplLst>
          <p:tmpl lvl="1">
            <p:tnLst>
              <p:par>
                <p:cTn presetID="10" presetClass="entr" presetSubtype="0" fill="hold" nodeType="withEffect">
                  <p:stCondLst>
                    <p:cond delay="1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A919675B-209C-DF17-842A-ADEEC52771FA}"/>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bg1"/>
                </a:solidFill>
              </a:defRPr>
            </a:lvl1pPr>
          </a:lstStyle>
          <a:p>
            <a:pPr lvl="0"/>
            <a:r>
              <a:rPr lang="en-LT" dirty="0"/>
              <a:t>Temos / skirtuko pavadinimas</a:t>
            </a:r>
          </a:p>
        </p:txBody>
      </p:sp>
      <p:sp>
        <p:nvSpPr>
          <p:cNvPr id="8" name="Text Placeholder 2">
            <a:extLst>
              <a:ext uri="{FF2B5EF4-FFF2-40B4-BE49-F238E27FC236}">
                <a16:creationId xmlns:a16="http://schemas.microsoft.com/office/drawing/2014/main" id="{6058627A-DE2B-500E-C02F-047D99277585}"/>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bg1"/>
                </a:solidFill>
              </a:defRPr>
            </a:lvl1pPr>
          </a:lstStyle>
          <a:p>
            <a:pPr lvl="0"/>
            <a:r>
              <a:rPr lang="en-LT" dirty="0"/>
              <a:t>Papildomas tekstas </a:t>
            </a:r>
            <a:r>
              <a:rPr lang="en-US" dirty="0"/>
              <a:t>j</a:t>
            </a:r>
            <a:r>
              <a:rPr lang="en-LT" dirty="0"/>
              <a:t>ei reikalingas</a:t>
            </a:r>
          </a:p>
        </p:txBody>
      </p:sp>
      <p:sp>
        <p:nvSpPr>
          <p:cNvPr id="9" name="Text Placeholder 2">
            <a:extLst>
              <a:ext uri="{FF2B5EF4-FFF2-40B4-BE49-F238E27FC236}">
                <a16:creationId xmlns:a16="http://schemas.microsoft.com/office/drawing/2014/main" id="{6FCAF6A6-9A83-83F0-1036-9A6F956639BB}"/>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bg1"/>
                </a:solidFill>
              </a:defRPr>
            </a:lvl1pPr>
          </a:lstStyle>
          <a:p>
            <a:pPr lvl="0"/>
            <a:r>
              <a:rPr lang="en-LT" dirty="0"/>
              <a:t>01.</a:t>
            </a:r>
          </a:p>
        </p:txBody>
      </p:sp>
      <p:sp>
        <p:nvSpPr>
          <p:cNvPr id="10" name="Text Placeholder 5">
            <a:extLst>
              <a:ext uri="{FF2B5EF4-FFF2-40B4-BE49-F238E27FC236}">
                <a16:creationId xmlns:a16="http://schemas.microsoft.com/office/drawing/2014/main" id="{0204E25B-2172-AEDE-B996-794D922DC56C}"/>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bg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11" name="Straight Connector 10">
            <a:extLst>
              <a:ext uri="{FF2B5EF4-FFF2-40B4-BE49-F238E27FC236}">
                <a16:creationId xmlns:a16="http://schemas.microsoft.com/office/drawing/2014/main" id="{493941CB-49BA-E06B-3344-4F9CA70D42AE}"/>
              </a:ext>
            </a:extLst>
          </p:cNvPr>
          <p:cNvCxnSpPr>
            <a:cxnSpLocks/>
          </p:cNvCxnSpPr>
          <p:nvPr userDrawn="1"/>
        </p:nvCxnSpPr>
        <p:spPr>
          <a:xfrm>
            <a:off x="563880" y="556952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5844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300"/>
                                        <p:tgtEl>
                                          <p:spTgt spid="9">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300"/>
                                        <p:tgtEl>
                                          <p:spTgt spid="8">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8" grpId="0" uiExpand="1" build="p">
        <p:tmplLst>
          <p:tmpl lvl="1">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3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300"/>
                        <p:tgtEl>
                          <p:spTgt spid="9"/>
                        </p:tgtEl>
                      </p:cBhvr>
                    </p:animEffect>
                  </p:childTnLst>
                </p:cTn>
              </p:par>
            </p:tnLst>
          </p:tmpl>
        </p:tmplLst>
      </p:bldP>
      <p:bldP spid="10" grpId="0" build="p">
        <p:tmplLst>
          <p:tmpl lvl="1">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B666B755-CDFE-9450-6F2A-6F4154FCE02C}"/>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bg1"/>
                </a:solidFill>
              </a:defRPr>
            </a:lvl1pPr>
          </a:lstStyle>
          <a:p>
            <a:pPr lvl="0"/>
            <a:r>
              <a:rPr lang="en-LT" dirty="0"/>
              <a:t>Temos / skirtuko pavadinimas</a:t>
            </a:r>
          </a:p>
        </p:txBody>
      </p:sp>
      <p:sp>
        <p:nvSpPr>
          <p:cNvPr id="8" name="Text Placeholder 2">
            <a:extLst>
              <a:ext uri="{FF2B5EF4-FFF2-40B4-BE49-F238E27FC236}">
                <a16:creationId xmlns:a16="http://schemas.microsoft.com/office/drawing/2014/main" id="{406E731E-1DC6-ED46-DA5C-CE229A38333E}"/>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bg1"/>
                </a:solidFill>
              </a:defRPr>
            </a:lvl1pPr>
          </a:lstStyle>
          <a:p>
            <a:pPr lvl="0"/>
            <a:r>
              <a:rPr lang="en-LT" dirty="0"/>
              <a:t>Papildomas tekstas </a:t>
            </a:r>
            <a:r>
              <a:rPr lang="en-US" dirty="0"/>
              <a:t>j</a:t>
            </a:r>
            <a:r>
              <a:rPr lang="en-LT" dirty="0"/>
              <a:t>ei reikalingas</a:t>
            </a:r>
          </a:p>
        </p:txBody>
      </p:sp>
      <p:sp>
        <p:nvSpPr>
          <p:cNvPr id="9" name="Text Placeholder 2">
            <a:extLst>
              <a:ext uri="{FF2B5EF4-FFF2-40B4-BE49-F238E27FC236}">
                <a16:creationId xmlns:a16="http://schemas.microsoft.com/office/drawing/2014/main" id="{86C49EB0-A31C-0E28-88E1-016A277634B6}"/>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bg1"/>
                </a:solidFill>
              </a:defRPr>
            </a:lvl1pPr>
          </a:lstStyle>
          <a:p>
            <a:pPr lvl="0"/>
            <a:r>
              <a:rPr lang="en-LT" dirty="0"/>
              <a:t>01.</a:t>
            </a:r>
          </a:p>
        </p:txBody>
      </p:sp>
      <p:sp>
        <p:nvSpPr>
          <p:cNvPr id="10" name="Text Placeholder 5">
            <a:extLst>
              <a:ext uri="{FF2B5EF4-FFF2-40B4-BE49-F238E27FC236}">
                <a16:creationId xmlns:a16="http://schemas.microsoft.com/office/drawing/2014/main" id="{E4FD2A7F-E501-BA14-19D0-54B44C169F37}"/>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bg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11" name="Straight Connector 10">
            <a:extLst>
              <a:ext uri="{FF2B5EF4-FFF2-40B4-BE49-F238E27FC236}">
                <a16:creationId xmlns:a16="http://schemas.microsoft.com/office/drawing/2014/main" id="{1FBB7AC3-8124-BA68-418A-FED38713A7B8}"/>
              </a:ext>
            </a:extLst>
          </p:cNvPr>
          <p:cNvCxnSpPr>
            <a:cxnSpLocks/>
          </p:cNvCxnSpPr>
          <p:nvPr userDrawn="1"/>
        </p:nvCxnSpPr>
        <p:spPr>
          <a:xfrm>
            <a:off x="563880" y="5569528"/>
            <a:ext cx="1106424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7967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300"/>
                                        <p:tgtEl>
                                          <p:spTgt spid="9">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300"/>
                                        <p:tgtEl>
                                          <p:spTgt spid="8">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8" grpId="0" uiExpand="1" build="p">
        <p:tmplLst>
          <p:tmpl lvl="1">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3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300"/>
                        <p:tgtEl>
                          <p:spTgt spid="9"/>
                        </p:tgtEl>
                      </p:cBhvr>
                    </p:animEffect>
                  </p:childTnLst>
                </p:cTn>
              </p:par>
            </p:tnLst>
          </p:tmpl>
        </p:tmplLst>
      </p:bldP>
      <p:bldP spid="10" grpId="0" build="p">
        <p:tmplLst>
          <p:tmpl lvl="1">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 Placeholder 2">
            <a:extLst>
              <a:ext uri="{FF2B5EF4-FFF2-40B4-BE49-F238E27FC236}">
                <a16:creationId xmlns:a16="http://schemas.microsoft.com/office/drawing/2014/main" id="{47C1520F-4387-96EF-EE90-9DE2E93D8863}"/>
              </a:ext>
            </a:extLst>
          </p:cNvPr>
          <p:cNvSpPr>
            <a:spLocks noGrp="1"/>
          </p:cNvSpPr>
          <p:nvPr>
            <p:ph type="body" sz="quarter" idx="10" hasCustomPrompt="1"/>
          </p:nvPr>
        </p:nvSpPr>
        <p:spPr>
          <a:xfrm>
            <a:off x="480439" y="1310571"/>
            <a:ext cx="5495925" cy="1639887"/>
          </a:xfrm>
        </p:spPr>
        <p:txBody>
          <a:bodyPr>
            <a:noAutofit/>
          </a:bodyPr>
          <a:lstStyle>
            <a:lvl1pPr marL="0" indent="0">
              <a:lnSpc>
                <a:spcPts val="6200"/>
              </a:lnSpc>
              <a:spcBef>
                <a:spcPts val="0"/>
              </a:spcBef>
              <a:buNone/>
              <a:defRPr sz="5000" kern="1000" baseline="0">
                <a:solidFill>
                  <a:schemeClr val="tx1"/>
                </a:solidFill>
              </a:defRPr>
            </a:lvl1pPr>
          </a:lstStyle>
          <a:p>
            <a:pPr lvl="0"/>
            <a:r>
              <a:rPr lang="en-LT" dirty="0"/>
              <a:t>Temos / skirtuko pavadinimas</a:t>
            </a:r>
          </a:p>
        </p:txBody>
      </p:sp>
      <p:sp>
        <p:nvSpPr>
          <p:cNvPr id="8" name="Text Placeholder 2">
            <a:extLst>
              <a:ext uri="{FF2B5EF4-FFF2-40B4-BE49-F238E27FC236}">
                <a16:creationId xmlns:a16="http://schemas.microsoft.com/office/drawing/2014/main" id="{CDB83844-B65E-9E7B-C099-53968DAFCD39}"/>
              </a:ext>
            </a:extLst>
          </p:cNvPr>
          <p:cNvSpPr>
            <a:spLocks noGrp="1"/>
          </p:cNvSpPr>
          <p:nvPr>
            <p:ph type="body" sz="quarter" idx="11" hasCustomPrompt="1"/>
          </p:nvPr>
        </p:nvSpPr>
        <p:spPr>
          <a:xfrm>
            <a:off x="480440" y="5840283"/>
            <a:ext cx="2580476" cy="767908"/>
          </a:xfrm>
        </p:spPr>
        <p:txBody>
          <a:bodyPr>
            <a:noAutofit/>
          </a:bodyPr>
          <a:lstStyle>
            <a:lvl1pPr marL="0" indent="0">
              <a:lnSpc>
                <a:spcPts val="2300"/>
              </a:lnSpc>
              <a:spcBef>
                <a:spcPts val="0"/>
              </a:spcBef>
              <a:buNone/>
              <a:defRPr sz="2000" kern="1000" baseline="0">
                <a:solidFill>
                  <a:schemeClr val="tx1"/>
                </a:solidFill>
              </a:defRPr>
            </a:lvl1pPr>
          </a:lstStyle>
          <a:p>
            <a:pPr lvl="0"/>
            <a:r>
              <a:rPr lang="en-LT" dirty="0"/>
              <a:t>Papildomas tekstas </a:t>
            </a:r>
            <a:r>
              <a:rPr lang="en-US" dirty="0"/>
              <a:t>j</a:t>
            </a:r>
            <a:r>
              <a:rPr lang="en-LT" dirty="0"/>
              <a:t>ei reikalingas</a:t>
            </a:r>
          </a:p>
        </p:txBody>
      </p:sp>
      <p:sp>
        <p:nvSpPr>
          <p:cNvPr id="9" name="Text Placeholder 2">
            <a:extLst>
              <a:ext uri="{FF2B5EF4-FFF2-40B4-BE49-F238E27FC236}">
                <a16:creationId xmlns:a16="http://schemas.microsoft.com/office/drawing/2014/main" id="{112D8C4A-D78C-97ED-CD6C-D4491BEBFDEF}"/>
              </a:ext>
            </a:extLst>
          </p:cNvPr>
          <p:cNvSpPr>
            <a:spLocks noGrp="1"/>
          </p:cNvSpPr>
          <p:nvPr>
            <p:ph type="body" sz="quarter" idx="12" hasCustomPrompt="1"/>
          </p:nvPr>
        </p:nvSpPr>
        <p:spPr>
          <a:xfrm>
            <a:off x="480439" y="416491"/>
            <a:ext cx="881001" cy="569029"/>
          </a:xfrm>
        </p:spPr>
        <p:txBody>
          <a:bodyPr>
            <a:noAutofit/>
          </a:bodyPr>
          <a:lstStyle>
            <a:lvl1pPr marL="0" indent="0">
              <a:lnSpc>
                <a:spcPct val="100000"/>
              </a:lnSpc>
              <a:spcBef>
                <a:spcPts val="0"/>
              </a:spcBef>
              <a:buNone/>
              <a:defRPr sz="3500" kern="1000" baseline="0">
                <a:solidFill>
                  <a:schemeClr val="tx1"/>
                </a:solidFill>
              </a:defRPr>
            </a:lvl1pPr>
          </a:lstStyle>
          <a:p>
            <a:pPr lvl="0"/>
            <a:r>
              <a:rPr lang="en-LT" dirty="0"/>
              <a:t>01.</a:t>
            </a:r>
          </a:p>
        </p:txBody>
      </p:sp>
      <p:sp>
        <p:nvSpPr>
          <p:cNvPr id="10" name="Text Placeholder 5">
            <a:extLst>
              <a:ext uri="{FF2B5EF4-FFF2-40B4-BE49-F238E27FC236}">
                <a16:creationId xmlns:a16="http://schemas.microsoft.com/office/drawing/2014/main" id="{308252D4-08D3-118B-E807-D78C04BA74C4}"/>
              </a:ext>
            </a:extLst>
          </p:cNvPr>
          <p:cNvSpPr>
            <a:spLocks noGrp="1"/>
          </p:cNvSpPr>
          <p:nvPr>
            <p:ph type="body" sz="quarter" idx="13" hasCustomPrompt="1"/>
          </p:nvPr>
        </p:nvSpPr>
        <p:spPr>
          <a:xfrm>
            <a:off x="4236402" y="451408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cxnSp>
        <p:nvCxnSpPr>
          <p:cNvPr id="11" name="Straight Connector 10">
            <a:extLst>
              <a:ext uri="{FF2B5EF4-FFF2-40B4-BE49-F238E27FC236}">
                <a16:creationId xmlns:a16="http://schemas.microsoft.com/office/drawing/2014/main" id="{044679BD-0C3C-44E4-6D80-5D5FD22E1CDC}"/>
              </a:ext>
            </a:extLst>
          </p:cNvPr>
          <p:cNvCxnSpPr>
            <a:cxnSpLocks/>
          </p:cNvCxnSpPr>
          <p:nvPr userDrawn="1"/>
        </p:nvCxnSpPr>
        <p:spPr>
          <a:xfrm>
            <a:off x="563880" y="5569528"/>
            <a:ext cx="110642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7890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300"/>
                                        <p:tgtEl>
                                          <p:spTgt spid="9">
                                            <p:txEl>
                                              <p:pRg st="0" end="0"/>
                                            </p:txEl>
                                          </p:spTgt>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1000"/>
                                        <p:tgtEl>
                                          <p:spTgt spid="7">
                                            <p:txEl>
                                              <p:pRg st="0" end="0"/>
                                            </p:txEl>
                                          </p:spTgt>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300"/>
                                        <p:tgtEl>
                                          <p:spTgt spid="8">
                                            <p:txEl>
                                              <p:pRg st="0" end="0"/>
                                            </p:txEl>
                                          </p:spTgt>
                                        </p:tgtEl>
                                      </p:cBhvr>
                                    </p:animEffect>
                                  </p:childTnLst>
                                </p:cTn>
                              </p:par>
                              <p:par>
                                <p:cTn id="14" presetID="55" presetClass="entr" presetSubtype="0" fill="hold" nodeType="withEffect">
                                  <p:stCondLst>
                                    <p:cond delay="500"/>
                                  </p:stCondLst>
                                  <p:childTnLst>
                                    <p:set>
                                      <p:cBhvr>
                                        <p:cTn id="15" dur="1" fill="hold">
                                          <p:stCondLst>
                                            <p:cond delay="0"/>
                                          </p:stCondLst>
                                        </p:cTn>
                                        <p:tgtEl>
                                          <p:spTgt spid="11"/>
                                        </p:tgtEl>
                                        <p:attrNameLst>
                                          <p:attrName>style.visibility</p:attrName>
                                        </p:attrNameLst>
                                      </p:cBhvr>
                                      <p:to>
                                        <p:strVal val="visible"/>
                                      </p:to>
                                    </p:set>
                                    <p:anim calcmode="lin" valueType="num">
                                      <p:cBhvr>
                                        <p:cTn id="16" dur="1000" fill="hold"/>
                                        <p:tgtEl>
                                          <p:spTgt spid="11"/>
                                        </p:tgtEl>
                                        <p:attrNameLst>
                                          <p:attrName>ppt_w</p:attrName>
                                        </p:attrNameLst>
                                      </p:cBhvr>
                                      <p:tavLst>
                                        <p:tav tm="0">
                                          <p:val>
                                            <p:strVal val="#ppt_w*0.70"/>
                                          </p:val>
                                        </p:tav>
                                        <p:tav tm="100000">
                                          <p:val>
                                            <p:strVal val="#ppt_w"/>
                                          </p:val>
                                        </p:tav>
                                      </p:tavLst>
                                    </p:anim>
                                    <p:anim calcmode="lin" valueType="num">
                                      <p:cBhvr>
                                        <p:cTn id="17" dur="1000" fill="hold"/>
                                        <p:tgtEl>
                                          <p:spTgt spid="11"/>
                                        </p:tgtEl>
                                        <p:attrNameLst>
                                          <p:attrName>ppt_h</p:attrName>
                                        </p:attrNameLst>
                                      </p:cBhvr>
                                      <p:tavLst>
                                        <p:tav tm="0">
                                          <p:val>
                                            <p:strVal val="#ppt_h"/>
                                          </p:val>
                                        </p:tav>
                                        <p:tav tm="100000">
                                          <p:val>
                                            <p:strVal val="#ppt_h"/>
                                          </p:val>
                                        </p:tav>
                                      </p:tavLst>
                                    </p:anim>
                                    <p:animEffect transition="in" filter="fade">
                                      <p:cBhvr>
                                        <p:cTn id="18" dur="1000"/>
                                        <p:tgtEl>
                                          <p:spTgt spid="11"/>
                                        </p:tgtEl>
                                      </p:cBhvr>
                                    </p:animEffect>
                                  </p:childTnLst>
                                </p:cTn>
                              </p:par>
                              <p:par>
                                <p:cTn id="19" presetID="10" presetClass="entr" presetSubtype="0" fill="hold" grpId="0" nodeType="withEffect">
                                  <p:stCondLst>
                                    <p:cond delay="150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fade">
                                      <p:cBhvr>
                                        <p:cTn id="21"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10" presetClass="entr" presetSubtype="0" fill="hold" nodeType="withEffect">
                  <p:stCondLst>
                    <p:cond delay="500"/>
                  </p:stCondLst>
                  <p:childTnLst>
                    <p:set>
                      <p:cBhvr>
                        <p:cTn dur="1" fill="hold">
                          <p:stCondLst>
                            <p:cond delay="0"/>
                          </p:stCondLst>
                        </p:cTn>
                        <p:tgtEl>
                          <p:spTgt spid="7"/>
                        </p:tgtEl>
                        <p:attrNameLst>
                          <p:attrName>style.visibility</p:attrName>
                        </p:attrNameLst>
                      </p:cBhvr>
                      <p:to>
                        <p:strVal val="visible"/>
                      </p:to>
                    </p:set>
                    <p:animEffect transition="in" filter="fade">
                      <p:cBhvr>
                        <p:cTn dur="1000"/>
                        <p:tgtEl>
                          <p:spTgt spid="7"/>
                        </p:tgtEl>
                      </p:cBhvr>
                    </p:animEffect>
                  </p:childTnLst>
                </p:cTn>
              </p:par>
            </p:tnLst>
          </p:tmpl>
        </p:tmplLst>
      </p:bldP>
      <p:bldP spid="8" grpId="0" uiExpand="1" build="p">
        <p:tmplLst>
          <p:tmpl lvl="1">
            <p:tnLst>
              <p:par>
                <p:cTn presetID="10" presetClass="entr" presetSubtype="0" fill="hold" nodeType="withEffect">
                  <p:stCondLst>
                    <p:cond delay="500"/>
                  </p:stCondLst>
                  <p:childTnLst>
                    <p:set>
                      <p:cBhvr>
                        <p:cTn dur="1" fill="hold">
                          <p:stCondLst>
                            <p:cond delay="0"/>
                          </p:stCondLst>
                        </p:cTn>
                        <p:tgtEl>
                          <p:spTgt spid="8"/>
                        </p:tgtEl>
                        <p:attrNameLst>
                          <p:attrName>style.visibility</p:attrName>
                        </p:attrNameLst>
                      </p:cBhvr>
                      <p:to>
                        <p:strVal val="visible"/>
                      </p:to>
                    </p:set>
                    <p:animEffect transition="in" filter="fade">
                      <p:cBhvr>
                        <p:cTn dur="300"/>
                        <p:tgtEl>
                          <p:spTgt spid="8"/>
                        </p:tgtEl>
                      </p:cBhvr>
                    </p:animEffect>
                  </p:childTnLst>
                </p:cTn>
              </p:par>
            </p:tnLst>
          </p:tmpl>
        </p:tmplLst>
      </p:bldP>
      <p:bldP spid="9" grpId="0" build="p">
        <p:tmplLst>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300"/>
                        <p:tgtEl>
                          <p:spTgt spid="9"/>
                        </p:tgtEl>
                      </p:cBhvr>
                    </p:animEffect>
                  </p:childTnLst>
                </p:cTn>
              </p:par>
            </p:tnLst>
          </p:tmpl>
        </p:tmplLst>
      </p:bldP>
      <p:bldP spid="10" grpId="0" build="p">
        <p:tmplLst>
          <p:tmpl lvl="1">
            <p:tnLst>
              <p:par>
                <p:cTn presetID="10" presetClass="entr" presetSubtype="0" fill="hold" nodeType="withEffect">
                  <p:stCondLst>
                    <p:cond delay="150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CE7A51BB-5823-96C9-F819-26CD8B67DEEE}"/>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3" name="Text Placeholder 5">
            <a:extLst>
              <a:ext uri="{FF2B5EF4-FFF2-40B4-BE49-F238E27FC236}">
                <a16:creationId xmlns:a16="http://schemas.microsoft.com/office/drawing/2014/main" id="{3152F2E5-67D3-C7D4-6961-9F3F3ED78759}"/>
              </a:ext>
            </a:extLst>
          </p:cNvPr>
          <p:cNvSpPr>
            <a:spLocks noGrp="1"/>
          </p:cNvSpPr>
          <p:nvPr>
            <p:ph type="body" sz="quarter" idx="13" hasCustomPrompt="1"/>
          </p:nvPr>
        </p:nvSpPr>
        <p:spPr>
          <a:xfrm>
            <a:off x="480439" y="2289047"/>
            <a:ext cx="4612957"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5" name="Text Placeholder 4">
            <a:extLst>
              <a:ext uri="{FF2B5EF4-FFF2-40B4-BE49-F238E27FC236}">
                <a16:creationId xmlns:a16="http://schemas.microsoft.com/office/drawing/2014/main" id="{FC8098C4-BB55-6C0B-CE50-AD6EC4B63356}"/>
              </a:ext>
            </a:extLst>
          </p:cNvPr>
          <p:cNvSpPr>
            <a:spLocks noGrp="1"/>
          </p:cNvSpPr>
          <p:nvPr>
            <p:ph type="body" sz="quarter" idx="14" hasCustomPrompt="1"/>
          </p:nvPr>
        </p:nvSpPr>
        <p:spPr>
          <a:xfrm>
            <a:off x="480439" y="5323840"/>
            <a:ext cx="4612956" cy="1117669"/>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Duis </a:t>
            </a:r>
            <a:r>
              <a:rPr lang="lt-LT" dirty="0" err="1"/>
              <a:t>autem</a:t>
            </a:r>
            <a:r>
              <a:rPr lang="lt-LT" dirty="0"/>
              <a:t> </a:t>
            </a:r>
            <a:r>
              <a:rPr lang="lt-LT" dirty="0" err="1"/>
              <a:t>vel</a:t>
            </a:r>
            <a:r>
              <a:rPr lang="lt-LT" dirty="0"/>
              <a:t> </a:t>
            </a:r>
            <a:r>
              <a:rPr lang="lt-LT" dirty="0" err="1"/>
              <a:t>eum</a:t>
            </a:r>
            <a:r>
              <a:rPr lang="lt-LT" dirty="0"/>
              <a:t> </a:t>
            </a:r>
            <a:r>
              <a:rPr lang="lt-LT" dirty="0" err="1"/>
              <a:t>iriure</a:t>
            </a:r>
            <a:r>
              <a:rPr lang="lt-LT" dirty="0"/>
              <a:t> </a:t>
            </a:r>
            <a:r>
              <a:rPr lang="lt-LT" dirty="0" err="1"/>
              <a:t>dolor</a:t>
            </a:r>
            <a:r>
              <a:rPr lang="lt-LT" dirty="0"/>
              <a:t> </a:t>
            </a:r>
            <a:r>
              <a:rPr lang="lt-LT" dirty="0" err="1"/>
              <a:t>in</a:t>
            </a:r>
            <a:r>
              <a:rPr lang="lt-LT" dirty="0"/>
              <a:t> </a:t>
            </a:r>
            <a:r>
              <a:rPr lang="lt-LT" dirty="0" err="1"/>
              <a:t>hendrerit</a:t>
            </a:r>
            <a:r>
              <a:rPr lang="lt-LT" dirty="0"/>
              <a:t> </a:t>
            </a:r>
            <a:r>
              <a:rPr lang="lt-LT" dirty="0" err="1"/>
              <a:t>in</a:t>
            </a:r>
            <a:r>
              <a:rPr lang="lt-LT" dirty="0"/>
              <a:t> </a:t>
            </a:r>
            <a:r>
              <a:rPr lang="lt-LT" dirty="0" err="1"/>
              <a:t>vulputate</a:t>
            </a:r>
            <a:r>
              <a:rPr lang="lt-LT" dirty="0"/>
              <a:t> </a:t>
            </a:r>
            <a:r>
              <a:rPr lang="lt-LT" dirty="0" err="1"/>
              <a:t>velit</a:t>
            </a:r>
            <a:r>
              <a:rPr lang="lt-LT" dirty="0"/>
              <a:t> </a:t>
            </a:r>
            <a:r>
              <a:rPr lang="lt-LT" dirty="0" err="1"/>
              <a:t>esse</a:t>
            </a:r>
            <a:r>
              <a:rPr lang="lt-LT" dirty="0"/>
              <a:t> </a:t>
            </a:r>
            <a:r>
              <a:rPr lang="lt-LT" dirty="0" err="1"/>
              <a:t>molestie</a:t>
            </a:r>
            <a:r>
              <a:rPr lang="lt-LT" dirty="0"/>
              <a:t> </a:t>
            </a:r>
            <a:r>
              <a:rPr lang="lt-LT" dirty="0" err="1"/>
              <a:t>consequat</a:t>
            </a:r>
            <a:r>
              <a:rPr lang="lt-LT" dirty="0"/>
              <a:t>, </a:t>
            </a:r>
            <a:r>
              <a:rPr lang="lt-LT" dirty="0" err="1"/>
              <a:t>vel</a:t>
            </a:r>
            <a:r>
              <a:rPr lang="lt-LT" dirty="0"/>
              <a:t> </a:t>
            </a:r>
            <a:r>
              <a:rPr lang="lt-LT" dirty="0" err="1"/>
              <a:t>illum</a:t>
            </a:r>
            <a:r>
              <a:rPr lang="lt-LT" dirty="0"/>
              <a:t> </a:t>
            </a:r>
            <a:r>
              <a:rPr lang="lt-LT" dirty="0" err="1"/>
              <a:t>dolore</a:t>
            </a:r>
            <a:r>
              <a:rPr lang="lt-LT" dirty="0"/>
              <a:t> </a:t>
            </a:r>
            <a:r>
              <a:rPr lang="lt-LT" dirty="0" err="1"/>
              <a:t>eu</a:t>
            </a:r>
            <a:r>
              <a:rPr lang="lt-LT" dirty="0"/>
              <a:t> </a:t>
            </a:r>
            <a:r>
              <a:rPr lang="lt-LT" dirty="0" err="1"/>
              <a:t>feugiat</a:t>
            </a:r>
            <a:r>
              <a:rPr lang="lt-LT" dirty="0"/>
              <a:t> </a:t>
            </a:r>
            <a:r>
              <a:rPr lang="lt-LT" dirty="0" err="1"/>
              <a:t>nulla</a:t>
            </a:r>
            <a:r>
              <a:rPr lang="lt-LT" dirty="0"/>
              <a:t> </a:t>
            </a:r>
            <a:r>
              <a:rPr lang="lt-LT" dirty="0" err="1"/>
              <a:t>facilisis</a:t>
            </a:r>
            <a:r>
              <a:rPr lang="lt-LT" dirty="0"/>
              <a:t> at </a:t>
            </a:r>
            <a:r>
              <a:rPr lang="lt-LT" dirty="0" err="1"/>
              <a:t>vero</a:t>
            </a:r>
            <a:r>
              <a:rPr lang="lt-LT" dirty="0"/>
              <a:t> eros et </a:t>
            </a:r>
            <a:r>
              <a:rPr lang="lt-LT" dirty="0" err="1"/>
              <a:t>accumsan</a:t>
            </a:r>
            <a:r>
              <a:rPr lang="lt-LT" dirty="0"/>
              <a:t> et </a:t>
            </a:r>
            <a:r>
              <a:rPr lang="lt-LT" dirty="0" err="1"/>
              <a:t>iusto</a:t>
            </a:r>
            <a:r>
              <a:rPr lang="lt-LT" dirty="0"/>
              <a:t> </a:t>
            </a:r>
            <a:r>
              <a:rPr lang="lt-LT" dirty="0" err="1"/>
              <a:t>odio</a:t>
            </a:r>
            <a:r>
              <a:rPr lang="lt-LT" dirty="0"/>
              <a:t> </a:t>
            </a:r>
            <a:r>
              <a:rPr lang="lt-LT" dirty="0" err="1"/>
              <a:t>dignissim</a:t>
            </a:r>
            <a:r>
              <a:rPr lang="lt-LT" dirty="0"/>
              <a:t> </a:t>
            </a:r>
            <a:r>
              <a:rPr lang="lt-LT" dirty="0" err="1"/>
              <a:t>qui</a:t>
            </a:r>
            <a:r>
              <a:rPr lang="lt-LT" dirty="0"/>
              <a:t> </a:t>
            </a:r>
            <a:r>
              <a:rPr lang="lt-LT" dirty="0" err="1"/>
              <a:t>blandit</a:t>
            </a:r>
            <a:r>
              <a:rPr lang="lt-LT" dirty="0"/>
              <a:t> </a:t>
            </a:r>
            <a:r>
              <a:rPr lang="lt-LT" dirty="0" err="1"/>
              <a:t>praesent</a:t>
            </a:r>
            <a:r>
              <a:rPr lang="lt-LT" dirty="0"/>
              <a:t> </a:t>
            </a:r>
            <a:r>
              <a:rPr lang="lt-LT" dirty="0" err="1"/>
              <a:t>luptatum</a:t>
            </a:r>
            <a:r>
              <a:rPr lang="lt-LT" dirty="0"/>
              <a:t> </a:t>
            </a:r>
            <a:r>
              <a:rPr lang="lt-LT" dirty="0" err="1"/>
              <a:t>zzril</a:t>
            </a:r>
            <a:r>
              <a:rPr lang="lt-LT" dirty="0"/>
              <a:t> </a:t>
            </a:r>
            <a:r>
              <a:rPr lang="lt-LT" dirty="0" err="1"/>
              <a:t>delenit</a:t>
            </a:r>
            <a:r>
              <a:rPr lang="lt-LT" dirty="0"/>
              <a:t> </a:t>
            </a:r>
            <a:r>
              <a:rPr lang="lt-LT" dirty="0" err="1"/>
              <a:t>augue</a:t>
            </a:r>
            <a:r>
              <a:rPr lang="lt-LT" dirty="0"/>
              <a:t> duis </a:t>
            </a:r>
            <a:r>
              <a:rPr lang="lt-LT" dirty="0" err="1"/>
              <a:t>dolore</a:t>
            </a:r>
            <a:r>
              <a:rPr lang="lt-LT" dirty="0"/>
              <a:t> te </a:t>
            </a:r>
            <a:r>
              <a:rPr lang="lt-LT" dirty="0" err="1"/>
              <a:t>feugait</a:t>
            </a:r>
            <a:r>
              <a:rPr lang="lt-LT" dirty="0"/>
              <a:t> </a:t>
            </a:r>
            <a:r>
              <a:rPr lang="lt-LT" dirty="0" err="1"/>
              <a:t>nulla</a:t>
            </a:r>
            <a:r>
              <a:rPr lang="lt-LT" dirty="0"/>
              <a:t> </a:t>
            </a:r>
            <a:r>
              <a:rPr lang="lt-LT" dirty="0" err="1"/>
              <a:t>facilisi</a:t>
            </a:r>
            <a:r>
              <a:rPr lang="lt-LT" dirty="0"/>
              <a:t>.</a:t>
            </a:r>
            <a:endParaRPr lang="en-LT" dirty="0"/>
          </a:p>
        </p:txBody>
      </p:sp>
      <p:sp>
        <p:nvSpPr>
          <p:cNvPr id="7" name="Text Placeholder 2">
            <a:extLst>
              <a:ext uri="{FF2B5EF4-FFF2-40B4-BE49-F238E27FC236}">
                <a16:creationId xmlns:a16="http://schemas.microsoft.com/office/drawing/2014/main" id="{9A1B380C-88E3-0782-A27C-916290FE3862}"/>
              </a:ext>
            </a:extLst>
          </p:cNvPr>
          <p:cNvSpPr>
            <a:spLocks noGrp="1"/>
          </p:cNvSpPr>
          <p:nvPr>
            <p:ph type="body" sz="quarter" idx="11" hasCustomPrompt="1"/>
          </p:nvPr>
        </p:nvSpPr>
        <p:spPr>
          <a:xfrm>
            <a:off x="480439" y="4597400"/>
            <a:ext cx="3421001" cy="421639"/>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Logotipas</a:t>
            </a:r>
            <a:r>
              <a:rPr lang="en-US" dirty="0"/>
              <a:t> / </a:t>
            </a:r>
            <a:r>
              <a:rPr lang="en-US" dirty="0" err="1"/>
              <a:t>pavadinimas</a:t>
            </a:r>
            <a:endParaRPr lang="en-LT" dirty="0"/>
          </a:p>
        </p:txBody>
      </p:sp>
      <p:sp>
        <p:nvSpPr>
          <p:cNvPr id="11" name="Text Placeholder 10">
            <a:extLst>
              <a:ext uri="{FF2B5EF4-FFF2-40B4-BE49-F238E27FC236}">
                <a16:creationId xmlns:a16="http://schemas.microsoft.com/office/drawing/2014/main" id="{F0A0C1A5-E743-86FC-5784-8355BAF420CA}"/>
              </a:ext>
            </a:extLst>
          </p:cNvPr>
          <p:cNvSpPr>
            <a:spLocks noGrp="1"/>
          </p:cNvSpPr>
          <p:nvPr>
            <p:ph type="body" sz="quarter" idx="15" hasCustomPrompt="1"/>
          </p:nvPr>
        </p:nvSpPr>
        <p:spPr>
          <a:xfrm>
            <a:off x="480439" y="4135276"/>
            <a:ext cx="3870643" cy="294324"/>
          </a:xfrm>
          <a:noFill/>
          <a:ln>
            <a:noFill/>
            <a:prstDash val="solid"/>
          </a:ln>
        </p:spPr>
        <p:txBody>
          <a:bodyPr>
            <a:normAutofit/>
          </a:bodyPr>
          <a:lstStyle>
            <a:lvl1pPr marL="0" indent="0">
              <a:buNone/>
              <a:defRPr sz="900" b="1"/>
            </a:lvl1pPr>
          </a:lstStyle>
          <a:p>
            <a:pPr lvl="0"/>
            <a:r>
              <a:rPr lang="en-LT" dirty="0"/>
              <a:t>Papildomas tekstas</a:t>
            </a:r>
          </a:p>
        </p:txBody>
      </p:sp>
      <p:sp>
        <p:nvSpPr>
          <p:cNvPr id="14" name="Picture Placeholder 13">
            <a:extLst>
              <a:ext uri="{FF2B5EF4-FFF2-40B4-BE49-F238E27FC236}">
                <a16:creationId xmlns:a16="http://schemas.microsoft.com/office/drawing/2014/main" id="{3BCC2028-85D2-D659-8590-0F5D218AE6DE}"/>
              </a:ext>
            </a:extLst>
          </p:cNvPr>
          <p:cNvSpPr>
            <a:spLocks noGrp="1"/>
          </p:cNvSpPr>
          <p:nvPr>
            <p:ph type="pic" sz="quarter" idx="16" hasCustomPrompt="1"/>
          </p:nvPr>
        </p:nvSpPr>
        <p:spPr>
          <a:xfrm>
            <a:off x="7132638" y="0"/>
            <a:ext cx="5059362" cy="6858000"/>
          </a:xfrm>
        </p:spPr>
        <p:txBody>
          <a:bodyPr/>
          <a:lstStyle>
            <a:lvl1pPr marL="0" indent="0">
              <a:buNone/>
              <a:defRPr/>
            </a:lvl1pPr>
          </a:lstStyle>
          <a:p>
            <a:r>
              <a:rPr lang="en-LT" dirty="0"/>
              <a:t> </a:t>
            </a:r>
          </a:p>
        </p:txBody>
      </p:sp>
      <p:sp>
        <p:nvSpPr>
          <p:cNvPr id="4" name="TextBox 3">
            <a:extLst>
              <a:ext uri="{FF2B5EF4-FFF2-40B4-BE49-F238E27FC236}">
                <a16:creationId xmlns:a16="http://schemas.microsoft.com/office/drawing/2014/main" id="{205EB26E-406C-55B9-AD54-C44088F23D88}"/>
              </a:ext>
            </a:extLst>
          </p:cNvPr>
          <p:cNvSpPr txBox="1"/>
          <p:nvPr userDrawn="1"/>
        </p:nvSpPr>
        <p:spPr>
          <a:xfrm>
            <a:off x="1188720" y="3901440"/>
            <a:ext cx="184731" cy="369332"/>
          </a:xfrm>
          <a:prstGeom prst="rect">
            <a:avLst/>
          </a:prstGeom>
          <a:noFill/>
        </p:spPr>
        <p:txBody>
          <a:bodyPr wrap="none" rtlCol="0">
            <a:spAutoFit/>
          </a:bodyPr>
          <a:lstStyle/>
          <a:p>
            <a:endParaRPr lang="en-LT" dirty="0"/>
          </a:p>
        </p:txBody>
      </p:sp>
    </p:spTree>
    <p:extLst>
      <p:ext uri="{BB962C8B-B14F-4D97-AF65-F5344CB8AC3E}">
        <p14:creationId xmlns:p14="http://schemas.microsoft.com/office/powerpoint/2010/main" val="1137471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07EF53BB-461D-2EB1-AE89-AE749302B1AE}"/>
              </a:ext>
            </a:extLst>
          </p:cNvPr>
          <p:cNvSpPr>
            <a:spLocks noGrp="1"/>
          </p:cNvSpPr>
          <p:nvPr>
            <p:ph type="body" sz="quarter" idx="12" hasCustomPrompt="1"/>
          </p:nvPr>
        </p:nvSpPr>
        <p:spPr>
          <a:xfrm>
            <a:off x="480439" y="416491"/>
            <a:ext cx="4894201" cy="1259909"/>
          </a:xfrm>
        </p:spPr>
        <p:txBody>
          <a:bodyPr>
            <a:noAutofit/>
          </a:bodyPr>
          <a:lstStyle>
            <a:lvl1pPr marL="0" indent="0">
              <a:lnSpc>
                <a:spcPct val="100000"/>
              </a:lnSpc>
              <a:spcBef>
                <a:spcPts val="0"/>
              </a:spcBef>
              <a:buNone/>
              <a:defRPr sz="3500" kern="1000" baseline="0">
                <a:solidFill>
                  <a:schemeClr val="tx1"/>
                </a:solidFill>
              </a:defRPr>
            </a:lvl1pPr>
          </a:lstStyle>
          <a:p>
            <a:pPr lvl="0"/>
            <a:r>
              <a:rPr lang="lt-LT" dirty="0"/>
              <a:t>Skaidrės pavadinimas per vieną / dvi eilutes</a:t>
            </a:r>
            <a:endParaRPr lang="en-LT" dirty="0"/>
          </a:p>
        </p:txBody>
      </p:sp>
      <p:sp>
        <p:nvSpPr>
          <p:cNvPr id="3" name="Text Placeholder 5">
            <a:extLst>
              <a:ext uri="{FF2B5EF4-FFF2-40B4-BE49-F238E27FC236}">
                <a16:creationId xmlns:a16="http://schemas.microsoft.com/office/drawing/2014/main" id="{04A36779-5465-1A7A-2934-CA632F90460E}"/>
              </a:ext>
            </a:extLst>
          </p:cNvPr>
          <p:cNvSpPr>
            <a:spLocks noGrp="1"/>
          </p:cNvSpPr>
          <p:nvPr>
            <p:ph type="body" sz="quarter" idx="13" hasCustomPrompt="1"/>
          </p:nvPr>
        </p:nvSpPr>
        <p:spPr>
          <a:xfrm>
            <a:off x="480439" y="2289047"/>
            <a:ext cx="2730121" cy="860554"/>
          </a:xfrm>
        </p:spPr>
        <p:txBody>
          <a:bodyPr>
            <a:noAutofit/>
          </a:bodyPr>
          <a:lstStyle>
            <a:lvl1pPr marL="0" marR="0" indent="0" algn="l" defTabSz="914400" rtl="0" eaLnBrk="1" fontAlgn="auto" latinLnBrk="0" hangingPunct="1">
              <a:lnSpc>
                <a:spcPts val="1680"/>
              </a:lnSpc>
              <a:spcBef>
                <a:spcPts val="0"/>
              </a:spcBef>
              <a:spcAft>
                <a:spcPts val="0"/>
              </a:spcAft>
              <a:buClrTx/>
              <a:buSzTx/>
              <a:buFont typeface="Arial" panose="020B0604020202020204" pitchFamily="34" charset="0"/>
              <a:buNone/>
              <a:tabLst/>
              <a:defRPr lang="en-US" sz="1400" b="0" i="0" spc="20" baseline="0" smtClean="0">
                <a:solidFill>
                  <a:schemeClr val="tx1"/>
                </a:solidFill>
                <a:effectLst/>
              </a:defRPr>
            </a:lvl1pPr>
          </a:lstStyle>
          <a:p>
            <a:r>
              <a:rPr lang="en-US" dirty="0" err="1"/>
              <a:t>Jei</a:t>
            </a:r>
            <a:r>
              <a:rPr lang="en-US" dirty="0"/>
              <a:t> </a:t>
            </a:r>
            <a:r>
              <a:rPr lang="en-US" dirty="0" err="1"/>
              <a:t>reikalinga</a:t>
            </a:r>
            <a:r>
              <a:rPr lang="en-US" dirty="0"/>
              <a:t> </a:t>
            </a:r>
            <a:r>
              <a:rPr lang="en-US" dirty="0" err="1"/>
              <a:t>rašome</a:t>
            </a:r>
            <a:r>
              <a:rPr lang="en-US" dirty="0"/>
              <a:t> </a:t>
            </a:r>
            <a:r>
              <a:rPr lang="en-US" dirty="0" err="1"/>
              <a:t>paantraštę</a:t>
            </a:r>
            <a:r>
              <a:rPr lang="en-US" dirty="0"/>
              <a:t>. Lorem ipsum dolor sit </a:t>
            </a:r>
            <a:r>
              <a:rPr lang="en-US" dirty="0" err="1"/>
              <a:t>amet</a:t>
            </a:r>
            <a:r>
              <a:rPr lang="en-US" dirty="0"/>
              <a:t>, </a:t>
            </a:r>
            <a:r>
              <a:rPr lang="en-US" dirty="0" err="1"/>
              <a:t>consectetuer</a:t>
            </a:r>
            <a:r>
              <a:rPr lang="en-US" dirty="0"/>
              <a:t> </a:t>
            </a:r>
            <a:r>
              <a:rPr lang="en-US" dirty="0" err="1"/>
              <a:t>adipisc</a:t>
            </a:r>
            <a:r>
              <a:rPr lang="en-US" dirty="0"/>
              <a:t> </a:t>
            </a:r>
            <a:r>
              <a:rPr lang="en-US" dirty="0" err="1"/>
              <a:t>ing</a:t>
            </a:r>
            <a:r>
              <a:rPr lang="en-US" dirty="0"/>
              <a:t> </a:t>
            </a:r>
            <a:r>
              <a:rPr lang="en-US" dirty="0" err="1"/>
              <a:t>elit</a:t>
            </a:r>
            <a:r>
              <a:rPr lang="en-US" dirty="0"/>
              <a:t> sed diam </a:t>
            </a:r>
            <a:r>
              <a:rPr lang="en-US" dirty="0" err="1"/>
              <a:t>nonummy</a:t>
            </a:r>
            <a:r>
              <a:rPr lang="en-US" dirty="0"/>
              <a:t> </a:t>
            </a:r>
            <a:r>
              <a:rPr lang="en-US" dirty="0" err="1"/>
              <a:t>nibh</a:t>
            </a:r>
            <a:r>
              <a:rPr lang="en-US" dirty="0"/>
              <a:t> </a:t>
            </a:r>
            <a:r>
              <a:rPr lang="en-US" dirty="0" err="1"/>
              <a:t>euismod</a:t>
            </a:r>
            <a:r>
              <a:rPr lang="en-US" dirty="0"/>
              <a:t> </a:t>
            </a:r>
            <a:r>
              <a:rPr lang="en-US" dirty="0" err="1"/>
              <a:t>tincidunt</a:t>
            </a:r>
            <a:r>
              <a:rPr lang="en-US" dirty="0"/>
              <a:t>.</a:t>
            </a:r>
          </a:p>
        </p:txBody>
      </p:sp>
      <p:sp>
        <p:nvSpPr>
          <p:cNvPr id="4" name="Text Placeholder 10">
            <a:extLst>
              <a:ext uri="{FF2B5EF4-FFF2-40B4-BE49-F238E27FC236}">
                <a16:creationId xmlns:a16="http://schemas.microsoft.com/office/drawing/2014/main" id="{981241BC-3F6F-FC9F-37AE-F5BAFC2E6821}"/>
              </a:ext>
            </a:extLst>
          </p:cNvPr>
          <p:cNvSpPr>
            <a:spLocks noGrp="1"/>
          </p:cNvSpPr>
          <p:nvPr>
            <p:ph type="body" sz="quarter" idx="15" hasCustomPrompt="1"/>
          </p:nvPr>
        </p:nvSpPr>
        <p:spPr>
          <a:xfrm>
            <a:off x="3294759" y="2339847"/>
            <a:ext cx="2730121" cy="210313"/>
          </a:xfrm>
          <a:noFill/>
          <a:ln>
            <a:noFill/>
            <a:prstDash val="solid"/>
          </a:ln>
        </p:spPr>
        <p:txBody>
          <a:bodyPr>
            <a:normAutofit/>
          </a:bodyPr>
          <a:lstStyle>
            <a:lvl1pPr marL="0" indent="0">
              <a:buNone/>
              <a:defRPr sz="900" b="1"/>
            </a:lvl1pPr>
          </a:lstStyle>
          <a:p>
            <a:pPr lvl="0"/>
            <a:r>
              <a:rPr lang="en-LT" dirty="0"/>
              <a:t>Papildomas tekstas</a:t>
            </a:r>
          </a:p>
        </p:txBody>
      </p:sp>
      <p:sp>
        <p:nvSpPr>
          <p:cNvPr id="5" name="Text Placeholder 10">
            <a:extLst>
              <a:ext uri="{FF2B5EF4-FFF2-40B4-BE49-F238E27FC236}">
                <a16:creationId xmlns:a16="http://schemas.microsoft.com/office/drawing/2014/main" id="{988A93A6-54C6-D1F7-E6F1-00ED80BCF17C}"/>
              </a:ext>
            </a:extLst>
          </p:cNvPr>
          <p:cNvSpPr>
            <a:spLocks noGrp="1"/>
          </p:cNvSpPr>
          <p:nvPr>
            <p:ph type="body" sz="quarter" idx="16" hasCustomPrompt="1"/>
          </p:nvPr>
        </p:nvSpPr>
        <p:spPr>
          <a:xfrm>
            <a:off x="6098919" y="2339847"/>
            <a:ext cx="2730121" cy="210313"/>
          </a:xfrm>
          <a:noFill/>
          <a:ln>
            <a:noFill/>
            <a:prstDash val="solid"/>
          </a:ln>
        </p:spPr>
        <p:txBody>
          <a:bodyPr>
            <a:normAutofit/>
          </a:bodyPr>
          <a:lstStyle>
            <a:lvl1pPr marL="0" indent="0">
              <a:buNone/>
              <a:defRPr sz="900" b="1"/>
            </a:lvl1pPr>
          </a:lstStyle>
          <a:p>
            <a:pPr lvl="0"/>
            <a:r>
              <a:rPr lang="en-LT" dirty="0"/>
              <a:t>Papildomas tekstas</a:t>
            </a:r>
          </a:p>
        </p:txBody>
      </p:sp>
      <p:sp>
        <p:nvSpPr>
          <p:cNvPr id="6" name="Text Placeholder 10">
            <a:extLst>
              <a:ext uri="{FF2B5EF4-FFF2-40B4-BE49-F238E27FC236}">
                <a16:creationId xmlns:a16="http://schemas.microsoft.com/office/drawing/2014/main" id="{484B188D-FB2E-3970-B7B4-44BFB1E3CBCF}"/>
              </a:ext>
            </a:extLst>
          </p:cNvPr>
          <p:cNvSpPr>
            <a:spLocks noGrp="1"/>
          </p:cNvSpPr>
          <p:nvPr>
            <p:ph type="body" sz="quarter" idx="17" hasCustomPrompt="1"/>
          </p:nvPr>
        </p:nvSpPr>
        <p:spPr>
          <a:xfrm>
            <a:off x="8913239" y="2339847"/>
            <a:ext cx="2730121" cy="210313"/>
          </a:xfrm>
          <a:noFill/>
          <a:ln>
            <a:noFill/>
            <a:prstDash val="solid"/>
          </a:ln>
        </p:spPr>
        <p:txBody>
          <a:bodyPr>
            <a:normAutofit/>
          </a:bodyPr>
          <a:lstStyle>
            <a:lvl1pPr marL="0" indent="0">
              <a:buNone/>
              <a:defRPr sz="900" b="1"/>
            </a:lvl1pPr>
          </a:lstStyle>
          <a:p>
            <a:pPr lvl="0"/>
            <a:r>
              <a:rPr lang="en-LT" dirty="0"/>
              <a:t>Papildomas tekstas</a:t>
            </a:r>
          </a:p>
        </p:txBody>
      </p:sp>
      <p:sp>
        <p:nvSpPr>
          <p:cNvPr id="7" name="Text Placeholder 2">
            <a:extLst>
              <a:ext uri="{FF2B5EF4-FFF2-40B4-BE49-F238E27FC236}">
                <a16:creationId xmlns:a16="http://schemas.microsoft.com/office/drawing/2014/main" id="{4F3EF6A8-2BFA-DE13-1A37-BF27913BD6A9}"/>
              </a:ext>
            </a:extLst>
          </p:cNvPr>
          <p:cNvSpPr>
            <a:spLocks noGrp="1"/>
          </p:cNvSpPr>
          <p:nvPr>
            <p:ph type="body" sz="quarter" idx="11" hasCustomPrompt="1"/>
          </p:nvPr>
        </p:nvSpPr>
        <p:spPr>
          <a:xfrm>
            <a:off x="3294759" y="2791968"/>
            <a:ext cx="273012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Logotipas</a:t>
            </a:r>
            <a:r>
              <a:rPr lang="en-US" dirty="0"/>
              <a:t> / </a:t>
            </a:r>
            <a:r>
              <a:rPr lang="en-US" dirty="0" err="1"/>
              <a:t>pavadinimas</a:t>
            </a:r>
            <a:endParaRPr lang="en-LT" dirty="0"/>
          </a:p>
        </p:txBody>
      </p:sp>
      <p:sp>
        <p:nvSpPr>
          <p:cNvPr id="8" name="Text Placeholder 2">
            <a:extLst>
              <a:ext uri="{FF2B5EF4-FFF2-40B4-BE49-F238E27FC236}">
                <a16:creationId xmlns:a16="http://schemas.microsoft.com/office/drawing/2014/main" id="{9C61B427-BE26-B90A-E5A2-955D7710A4CC}"/>
              </a:ext>
            </a:extLst>
          </p:cNvPr>
          <p:cNvSpPr>
            <a:spLocks noGrp="1"/>
          </p:cNvSpPr>
          <p:nvPr>
            <p:ph type="body" sz="quarter" idx="18" hasCustomPrompt="1"/>
          </p:nvPr>
        </p:nvSpPr>
        <p:spPr>
          <a:xfrm>
            <a:off x="6109079" y="2791968"/>
            <a:ext cx="273012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Logotipas</a:t>
            </a:r>
            <a:r>
              <a:rPr lang="en-US" dirty="0"/>
              <a:t> / </a:t>
            </a:r>
            <a:r>
              <a:rPr lang="en-US" dirty="0" err="1"/>
              <a:t>pavadinimas</a:t>
            </a:r>
            <a:endParaRPr lang="en-LT" dirty="0"/>
          </a:p>
        </p:txBody>
      </p:sp>
      <p:sp>
        <p:nvSpPr>
          <p:cNvPr id="9" name="Text Placeholder 2">
            <a:extLst>
              <a:ext uri="{FF2B5EF4-FFF2-40B4-BE49-F238E27FC236}">
                <a16:creationId xmlns:a16="http://schemas.microsoft.com/office/drawing/2014/main" id="{AC976228-96A0-4D15-2793-727B331A5ACE}"/>
              </a:ext>
            </a:extLst>
          </p:cNvPr>
          <p:cNvSpPr>
            <a:spLocks noGrp="1"/>
          </p:cNvSpPr>
          <p:nvPr>
            <p:ph type="body" sz="quarter" idx="19" hasCustomPrompt="1"/>
          </p:nvPr>
        </p:nvSpPr>
        <p:spPr>
          <a:xfrm>
            <a:off x="8913239" y="2791968"/>
            <a:ext cx="2730121" cy="713232"/>
          </a:xfrm>
        </p:spPr>
        <p:txBody>
          <a:bodyPr>
            <a:noAutofit/>
          </a:bodyPr>
          <a:lstStyle>
            <a:lvl1pPr marL="0" indent="0">
              <a:lnSpc>
                <a:spcPts val="2300"/>
              </a:lnSpc>
              <a:spcBef>
                <a:spcPts val="0"/>
              </a:spcBef>
              <a:buNone/>
              <a:defRPr sz="2000" kern="1000" baseline="0">
                <a:solidFill>
                  <a:schemeClr val="tx1"/>
                </a:solidFill>
              </a:defRPr>
            </a:lvl1pPr>
          </a:lstStyle>
          <a:p>
            <a:pPr lvl="0"/>
            <a:r>
              <a:rPr lang="en-US" dirty="0" err="1"/>
              <a:t>Logotipas</a:t>
            </a:r>
            <a:r>
              <a:rPr lang="en-US" dirty="0"/>
              <a:t> / </a:t>
            </a:r>
            <a:r>
              <a:rPr lang="en-US" dirty="0" err="1"/>
              <a:t>pavadinimas</a:t>
            </a:r>
            <a:endParaRPr lang="en-LT" dirty="0"/>
          </a:p>
        </p:txBody>
      </p:sp>
      <p:sp>
        <p:nvSpPr>
          <p:cNvPr id="10" name="Text Placeholder 4">
            <a:extLst>
              <a:ext uri="{FF2B5EF4-FFF2-40B4-BE49-F238E27FC236}">
                <a16:creationId xmlns:a16="http://schemas.microsoft.com/office/drawing/2014/main" id="{D45F1ADC-DC3F-5B61-2B9A-B7CF5072D054}"/>
              </a:ext>
            </a:extLst>
          </p:cNvPr>
          <p:cNvSpPr>
            <a:spLocks noGrp="1"/>
          </p:cNvSpPr>
          <p:nvPr>
            <p:ph type="body" sz="quarter" idx="14" hasCustomPrompt="1"/>
          </p:nvPr>
        </p:nvSpPr>
        <p:spPr>
          <a:xfrm>
            <a:off x="3294758" y="3860800"/>
            <a:ext cx="2730121" cy="196088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 </a:t>
            </a:r>
            <a:r>
              <a:rPr lang="lt-LT" dirty="0" err="1"/>
              <a:t>ut</a:t>
            </a:r>
            <a:r>
              <a:rPr lang="lt-LT" dirty="0"/>
              <a:t> </a:t>
            </a:r>
            <a:r>
              <a:rPr lang="lt-LT" dirty="0" err="1"/>
              <a:t>laoreet</a:t>
            </a:r>
            <a:r>
              <a:rPr lang="lt-LT" dirty="0"/>
              <a:t> </a:t>
            </a:r>
            <a:r>
              <a:rPr lang="lt-LT" dirty="0" err="1"/>
              <a:t>dolore</a:t>
            </a:r>
            <a:r>
              <a:rPr lang="lt-LT" dirty="0"/>
              <a:t> </a:t>
            </a:r>
            <a:r>
              <a:rPr lang="lt-LT" dirty="0" err="1"/>
              <a:t>magna</a:t>
            </a:r>
            <a:r>
              <a:rPr lang="lt-LT" dirty="0"/>
              <a:t>. Duis </a:t>
            </a:r>
            <a:r>
              <a:rPr lang="lt-LT" dirty="0" err="1"/>
              <a:t>autem</a:t>
            </a:r>
            <a:r>
              <a:rPr lang="lt-LT" dirty="0"/>
              <a:t> </a:t>
            </a:r>
            <a:r>
              <a:rPr lang="lt-LT" dirty="0" err="1"/>
              <a:t>vel</a:t>
            </a:r>
            <a:r>
              <a:rPr lang="lt-LT" dirty="0"/>
              <a:t> </a:t>
            </a:r>
            <a:r>
              <a:rPr lang="lt-LT" dirty="0" err="1"/>
              <a:t>eum</a:t>
            </a:r>
            <a:r>
              <a:rPr lang="lt-LT" dirty="0"/>
              <a:t> </a:t>
            </a:r>
            <a:r>
              <a:rPr lang="lt-LT" dirty="0" err="1"/>
              <a:t>iriure</a:t>
            </a:r>
            <a:r>
              <a:rPr lang="lt-LT" dirty="0"/>
              <a:t> </a:t>
            </a:r>
            <a:r>
              <a:rPr lang="lt-LT" dirty="0" err="1"/>
              <a:t>dolor</a:t>
            </a:r>
            <a:r>
              <a:rPr lang="lt-LT" dirty="0"/>
              <a:t> </a:t>
            </a:r>
            <a:r>
              <a:rPr lang="lt-LT" dirty="0" err="1"/>
              <a:t>in</a:t>
            </a:r>
            <a:r>
              <a:rPr lang="lt-LT" dirty="0"/>
              <a:t> </a:t>
            </a:r>
            <a:r>
              <a:rPr lang="lt-LT" dirty="0" err="1"/>
              <a:t>hendrerit</a:t>
            </a:r>
            <a:r>
              <a:rPr lang="lt-LT" dirty="0"/>
              <a:t> </a:t>
            </a:r>
            <a:r>
              <a:rPr lang="lt-LT" dirty="0" err="1"/>
              <a:t>in</a:t>
            </a:r>
            <a:r>
              <a:rPr lang="lt-LT" dirty="0"/>
              <a:t> </a:t>
            </a:r>
            <a:r>
              <a:rPr lang="lt-LT" dirty="0" err="1"/>
              <a:t>vulputate</a:t>
            </a:r>
            <a:r>
              <a:rPr lang="lt-LT" dirty="0"/>
              <a:t> </a:t>
            </a:r>
            <a:r>
              <a:rPr lang="lt-LT" dirty="0" err="1"/>
              <a:t>velit</a:t>
            </a:r>
            <a:r>
              <a:rPr lang="lt-LT" dirty="0"/>
              <a:t> </a:t>
            </a:r>
            <a:r>
              <a:rPr lang="lt-LT" dirty="0" err="1"/>
              <a:t>esse</a:t>
            </a:r>
            <a:r>
              <a:rPr lang="lt-LT" dirty="0"/>
              <a:t> </a:t>
            </a:r>
            <a:r>
              <a:rPr lang="lt-LT" dirty="0" err="1"/>
              <a:t>molestie</a:t>
            </a:r>
            <a:r>
              <a:rPr lang="lt-LT" dirty="0"/>
              <a:t> </a:t>
            </a:r>
            <a:r>
              <a:rPr lang="lt-LT" dirty="0" err="1"/>
              <a:t>consequat</a:t>
            </a:r>
            <a:r>
              <a:rPr lang="lt-LT" dirty="0"/>
              <a:t>, </a:t>
            </a:r>
            <a:r>
              <a:rPr lang="lt-LT" dirty="0" err="1"/>
              <a:t>vel</a:t>
            </a:r>
            <a:r>
              <a:rPr lang="lt-LT" dirty="0"/>
              <a:t> </a:t>
            </a:r>
            <a:r>
              <a:rPr lang="lt-LT" dirty="0" err="1"/>
              <a:t>illum</a:t>
            </a:r>
            <a:r>
              <a:rPr lang="lt-LT" dirty="0"/>
              <a:t> </a:t>
            </a:r>
            <a:r>
              <a:rPr lang="lt-LT" dirty="0" err="1"/>
              <a:t>dolore</a:t>
            </a:r>
            <a:r>
              <a:rPr lang="lt-LT" dirty="0"/>
              <a:t> </a:t>
            </a:r>
            <a:r>
              <a:rPr lang="lt-LT" dirty="0" err="1"/>
              <a:t>eu</a:t>
            </a:r>
            <a:r>
              <a:rPr lang="lt-LT" dirty="0"/>
              <a:t> </a:t>
            </a:r>
            <a:r>
              <a:rPr lang="lt-LT" dirty="0" err="1"/>
              <a:t>feugiat</a:t>
            </a:r>
            <a:r>
              <a:rPr lang="lt-LT" dirty="0"/>
              <a:t> </a:t>
            </a:r>
            <a:r>
              <a:rPr lang="lt-LT" dirty="0" err="1"/>
              <a:t>nulla</a:t>
            </a:r>
            <a:r>
              <a:rPr lang="lt-LT" dirty="0"/>
              <a:t> </a:t>
            </a:r>
            <a:r>
              <a:rPr lang="lt-LT" dirty="0" err="1"/>
              <a:t>facilisis</a:t>
            </a:r>
            <a:r>
              <a:rPr lang="lt-LT" dirty="0"/>
              <a:t> at </a:t>
            </a:r>
            <a:r>
              <a:rPr lang="lt-LT" dirty="0" err="1"/>
              <a:t>vero</a:t>
            </a:r>
            <a:r>
              <a:rPr lang="lt-LT" dirty="0"/>
              <a:t> eros et </a:t>
            </a:r>
            <a:r>
              <a:rPr lang="lt-LT" dirty="0" err="1"/>
              <a:t>accumsan</a:t>
            </a:r>
            <a:r>
              <a:rPr lang="lt-LT" dirty="0"/>
              <a:t>.</a:t>
            </a:r>
            <a:endParaRPr lang="en-LT" dirty="0"/>
          </a:p>
        </p:txBody>
      </p:sp>
      <p:sp>
        <p:nvSpPr>
          <p:cNvPr id="11" name="Text Placeholder 4">
            <a:extLst>
              <a:ext uri="{FF2B5EF4-FFF2-40B4-BE49-F238E27FC236}">
                <a16:creationId xmlns:a16="http://schemas.microsoft.com/office/drawing/2014/main" id="{DCA92543-D86E-E8FD-5BA9-47DA8D4F1F4F}"/>
              </a:ext>
            </a:extLst>
          </p:cNvPr>
          <p:cNvSpPr>
            <a:spLocks noGrp="1"/>
          </p:cNvSpPr>
          <p:nvPr>
            <p:ph type="body" sz="quarter" idx="20" hasCustomPrompt="1"/>
          </p:nvPr>
        </p:nvSpPr>
        <p:spPr>
          <a:xfrm>
            <a:off x="6167123" y="3860800"/>
            <a:ext cx="2672077" cy="568960"/>
          </a:xfrm>
        </p:spPr>
        <p:txBody>
          <a:bodyPr>
            <a:normAutofit/>
          </a:bodyPr>
          <a:lstStyle>
            <a:lvl1pPr marL="0" indent="0">
              <a:lnSpc>
                <a:spcPts val="1320"/>
              </a:lnSpc>
              <a:spcBef>
                <a:spcPts val="0"/>
              </a:spcBef>
              <a:buNone/>
              <a:defRPr sz="1100"/>
            </a:lvl1pPr>
          </a:lstStyle>
          <a:p>
            <a:pPr lvl="0"/>
            <a:r>
              <a:rPr lang="lt-LT" dirty="0"/>
              <a:t>Dėstymo tekstas. </a:t>
            </a:r>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 </a:t>
            </a:r>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r>
              <a:rPr lang="lt-LT" dirty="0" err="1"/>
              <a:t>tincidunt</a:t>
            </a:r>
            <a:r>
              <a:rPr lang="lt-LT" dirty="0"/>
              <a:t>.</a:t>
            </a:r>
            <a:endParaRPr lang="en-LT" dirty="0"/>
          </a:p>
        </p:txBody>
      </p:sp>
      <p:sp>
        <p:nvSpPr>
          <p:cNvPr id="12" name="Text Placeholder 4">
            <a:extLst>
              <a:ext uri="{FF2B5EF4-FFF2-40B4-BE49-F238E27FC236}">
                <a16:creationId xmlns:a16="http://schemas.microsoft.com/office/drawing/2014/main" id="{353E2AA8-EBFE-E7FC-F2AD-627A1282B925}"/>
              </a:ext>
            </a:extLst>
          </p:cNvPr>
          <p:cNvSpPr>
            <a:spLocks noGrp="1"/>
          </p:cNvSpPr>
          <p:nvPr>
            <p:ph type="body" sz="quarter" idx="21" hasCustomPrompt="1"/>
          </p:nvPr>
        </p:nvSpPr>
        <p:spPr>
          <a:xfrm>
            <a:off x="6167123" y="4531360"/>
            <a:ext cx="2672077" cy="1290320"/>
          </a:xfrm>
        </p:spPr>
        <p:txBody>
          <a:bodyPr>
            <a:normAutofit/>
          </a:bodyPr>
          <a:lstStyle>
            <a:lvl1pPr marL="171450" indent="-171450">
              <a:lnSpc>
                <a:spcPts val="1320"/>
              </a:lnSpc>
              <a:spcBef>
                <a:spcPts val="0"/>
              </a:spcBef>
              <a:spcAft>
                <a:spcPts val="1000"/>
              </a:spcAft>
              <a:buSzPct val="110000"/>
              <a:buFont typeface="Monaco" pitchFamily="2" charset="77"/>
              <a:buChar char="⎼"/>
              <a:defRPr sz="1100"/>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a:t>
            </a:r>
          </a:p>
          <a:p>
            <a:pPr lvl="0"/>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p>
          <a:p>
            <a:pPr lvl="0"/>
            <a:r>
              <a:rPr lang="lt-LT" dirty="0" err="1"/>
              <a:t>Tincidunt</a:t>
            </a:r>
            <a:r>
              <a:rPr lang="lt-LT" dirty="0"/>
              <a:t>. </a:t>
            </a:r>
            <a:r>
              <a:rPr lang="lt-LT" dirty="0" err="1"/>
              <a:t>laoreet</a:t>
            </a:r>
            <a:r>
              <a:rPr lang="lt-LT" dirty="0"/>
              <a:t> </a:t>
            </a:r>
            <a:r>
              <a:rPr lang="lt-LT" dirty="0" err="1"/>
              <a:t>dolore</a:t>
            </a:r>
            <a:r>
              <a:rPr lang="lt-LT" dirty="0"/>
              <a:t> </a:t>
            </a:r>
            <a:r>
              <a:rPr lang="lt-LT" dirty="0" err="1"/>
              <a:t>magna</a:t>
            </a:r>
            <a:r>
              <a:rPr lang="lt-LT" dirty="0"/>
              <a:t>. Duis </a:t>
            </a:r>
            <a:r>
              <a:rPr lang="lt-LT" dirty="0" err="1"/>
              <a:t>autem</a:t>
            </a:r>
            <a:r>
              <a:rPr lang="lt-LT" dirty="0"/>
              <a:t> </a:t>
            </a:r>
            <a:r>
              <a:rPr lang="lt-LT" dirty="0" err="1"/>
              <a:t>vel</a:t>
            </a:r>
            <a:r>
              <a:rPr lang="lt-LT" dirty="0"/>
              <a:t> </a:t>
            </a:r>
            <a:r>
              <a:rPr lang="lt-LT" dirty="0" err="1"/>
              <a:t>eum</a:t>
            </a:r>
            <a:r>
              <a:rPr lang="lt-LT" dirty="0"/>
              <a:t> </a:t>
            </a:r>
            <a:r>
              <a:rPr lang="lt-LT" dirty="0" err="1"/>
              <a:t>iriure</a:t>
            </a:r>
            <a:r>
              <a:rPr lang="lt-LT" dirty="0"/>
              <a:t> </a:t>
            </a:r>
            <a:r>
              <a:rPr lang="lt-LT" dirty="0" err="1"/>
              <a:t>dolor</a:t>
            </a:r>
            <a:r>
              <a:rPr lang="lt-LT" dirty="0"/>
              <a:t> </a:t>
            </a:r>
            <a:r>
              <a:rPr lang="lt-LT" dirty="0" err="1"/>
              <a:t>in</a:t>
            </a:r>
            <a:r>
              <a:rPr lang="lt-LT" dirty="0"/>
              <a:t> </a:t>
            </a:r>
            <a:r>
              <a:rPr lang="lt-LT" dirty="0" err="1"/>
              <a:t>hendrerit</a:t>
            </a:r>
            <a:r>
              <a:rPr lang="lt-LT" dirty="0"/>
              <a:t>.</a:t>
            </a:r>
            <a:endParaRPr lang="en-LT" dirty="0"/>
          </a:p>
        </p:txBody>
      </p:sp>
      <p:sp>
        <p:nvSpPr>
          <p:cNvPr id="13" name="Text Placeholder 4">
            <a:extLst>
              <a:ext uri="{FF2B5EF4-FFF2-40B4-BE49-F238E27FC236}">
                <a16:creationId xmlns:a16="http://schemas.microsoft.com/office/drawing/2014/main" id="{AA262976-5008-C93C-0619-8B366A2CED29}"/>
              </a:ext>
            </a:extLst>
          </p:cNvPr>
          <p:cNvSpPr>
            <a:spLocks noGrp="1"/>
          </p:cNvSpPr>
          <p:nvPr>
            <p:ph type="body" sz="quarter" idx="22" hasCustomPrompt="1"/>
          </p:nvPr>
        </p:nvSpPr>
        <p:spPr>
          <a:xfrm>
            <a:off x="8913239" y="3860800"/>
            <a:ext cx="2672077" cy="1290320"/>
          </a:xfrm>
        </p:spPr>
        <p:txBody>
          <a:bodyPr>
            <a:normAutofit/>
          </a:bodyPr>
          <a:lstStyle>
            <a:lvl1pPr marL="171450" indent="-171450">
              <a:lnSpc>
                <a:spcPts val="1320"/>
              </a:lnSpc>
              <a:spcBef>
                <a:spcPts val="0"/>
              </a:spcBef>
              <a:spcAft>
                <a:spcPts val="1000"/>
              </a:spcAft>
              <a:buSzPct val="110000"/>
              <a:buFont typeface="Monaco" pitchFamily="2" charset="77"/>
              <a:buChar char="⎼"/>
              <a:defRPr sz="1100"/>
            </a:lvl1pPr>
          </a:lstStyle>
          <a:p>
            <a:pPr lvl="0"/>
            <a:r>
              <a:rPr lang="lt-LT" dirty="0" err="1"/>
              <a:t>Lorem</a:t>
            </a:r>
            <a:r>
              <a:rPr lang="lt-LT" dirty="0"/>
              <a:t> </a:t>
            </a:r>
            <a:r>
              <a:rPr lang="lt-LT" dirty="0" err="1"/>
              <a:t>ipsum</a:t>
            </a:r>
            <a:r>
              <a:rPr lang="lt-LT" dirty="0"/>
              <a:t> </a:t>
            </a:r>
            <a:r>
              <a:rPr lang="lt-LT" dirty="0" err="1"/>
              <a:t>dolor</a:t>
            </a:r>
            <a:r>
              <a:rPr lang="lt-LT" dirty="0"/>
              <a:t> </a:t>
            </a:r>
            <a:r>
              <a:rPr lang="lt-LT" dirty="0" err="1"/>
              <a:t>sit</a:t>
            </a:r>
            <a:r>
              <a:rPr lang="lt-LT" dirty="0"/>
              <a:t>.</a:t>
            </a:r>
          </a:p>
          <a:p>
            <a:pPr lvl="0"/>
            <a:r>
              <a:rPr lang="lt-LT" dirty="0" err="1"/>
              <a:t>Amet</a:t>
            </a:r>
            <a:r>
              <a:rPr lang="lt-LT" dirty="0"/>
              <a:t>, </a:t>
            </a:r>
            <a:r>
              <a:rPr lang="lt-LT" dirty="0" err="1"/>
              <a:t>consectetuer</a:t>
            </a:r>
            <a:r>
              <a:rPr lang="lt-LT" dirty="0"/>
              <a:t> </a:t>
            </a:r>
            <a:r>
              <a:rPr lang="lt-LT" dirty="0" err="1"/>
              <a:t>adipiscing</a:t>
            </a:r>
            <a:r>
              <a:rPr lang="lt-LT" dirty="0"/>
              <a:t> </a:t>
            </a:r>
            <a:r>
              <a:rPr lang="lt-LT" dirty="0" err="1"/>
              <a:t>elit</a:t>
            </a:r>
            <a:r>
              <a:rPr lang="lt-LT" dirty="0"/>
              <a:t>, </a:t>
            </a:r>
            <a:r>
              <a:rPr lang="lt-LT" dirty="0" err="1"/>
              <a:t>sed</a:t>
            </a:r>
            <a:r>
              <a:rPr lang="lt-LT" dirty="0"/>
              <a:t> </a:t>
            </a:r>
            <a:r>
              <a:rPr lang="lt-LT" dirty="0" err="1"/>
              <a:t>diam</a:t>
            </a:r>
            <a:r>
              <a:rPr lang="lt-LT" dirty="0"/>
              <a:t> </a:t>
            </a:r>
            <a:r>
              <a:rPr lang="lt-LT" dirty="0" err="1"/>
              <a:t>nonummy</a:t>
            </a:r>
            <a:r>
              <a:rPr lang="lt-LT" dirty="0"/>
              <a:t> </a:t>
            </a:r>
            <a:r>
              <a:rPr lang="lt-LT" dirty="0" err="1"/>
              <a:t>nibh</a:t>
            </a:r>
            <a:r>
              <a:rPr lang="lt-LT" dirty="0"/>
              <a:t> </a:t>
            </a:r>
            <a:r>
              <a:rPr lang="lt-LT" dirty="0" err="1"/>
              <a:t>euismod</a:t>
            </a:r>
            <a:r>
              <a:rPr lang="lt-LT" dirty="0"/>
              <a:t> </a:t>
            </a:r>
          </a:p>
          <a:p>
            <a:pPr lvl="0"/>
            <a:r>
              <a:rPr lang="lt-LT" dirty="0" err="1"/>
              <a:t>Tincidunt</a:t>
            </a:r>
            <a:r>
              <a:rPr lang="lt-LT" dirty="0"/>
              <a:t>. </a:t>
            </a:r>
            <a:r>
              <a:rPr lang="lt-LT" dirty="0" err="1"/>
              <a:t>laoreet</a:t>
            </a:r>
            <a:r>
              <a:rPr lang="lt-LT" dirty="0"/>
              <a:t> </a:t>
            </a:r>
            <a:r>
              <a:rPr lang="lt-LT" dirty="0" err="1"/>
              <a:t>dolore</a:t>
            </a:r>
            <a:r>
              <a:rPr lang="lt-LT" dirty="0"/>
              <a:t> </a:t>
            </a:r>
            <a:r>
              <a:rPr lang="lt-LT" dirty="0" err="1"/>
              <a:t>magna</a:t>
            </a:r>
            <a:r>
              <a:rPr lang="lt-LT" dirty="0"/>
              <a:t>. Duis </a:t>
            </a:r>
            <a:r>
              <a:rPr lang="lt-LT" dirty="0" err="1"/>
              <a:t>autem</a:t>
            </a:r>
            <a:r>
              <a:rPr lang="lt-LT" dirty="0"/>
              <a:t> </a:t>
            </a:r>
            <a:r>
              <a:rPr lang="lt-LT" dirty="0" err="1"/>
              <a:t>vel</a:t>
            </a:r>
            <a:r>
              <a:rPr lang="lt-LT" dirty="0"/>
              <a:t> </a:t>
            </a:r>
            <a:r>
              <a:rPr lang="lt-LT" dirty="0" err="1"/>
              <a:t>eum</a:t>
            </a:r>
            <a:r>
              <a:rPr lang="lt-LT" dirty="0"/>
              <a:t> </a:t>
            </a:r>
            <a:r>
              <a:rPr lang="lt-LT" dirty="0" err="1"/>
              <a:t>iriure</a:t>
            </a:r>
            <a:r>
              <a:rPr lang="lt-LT" dirty="0"/>
              <a:t> </a:t>
            </a:r>
            <a:r>
              <a:rPr lang="lt-LT" dirty="0" err="1"/>
              <a:t>dolor</a:t>
            </a:r>
            <a:r>
              <a:rPr lang="lt-LT" dirty="0"/>
              <a:t> </a:t>
            </a:r>
            <a:r>
              <a:rPr lang="lt-LT" dirty="0" err="1"/>
              <a:t>in</a:t>
            </a:r>
            <a:r>
              <a:rPr lang="lt-LT" dirty="0"/>
              <a:t> </a:t>
            </a:r>
            <a:r>
              <a:rPr lang="lt-LT" dirty="0" err="1"/>
              <a:t>hendrerit</a:t>
            </a:r>
            <a:r>
              <a:rPr lang="lt-LT" dirty="0"/>
              <a:t>.</a:t>
            </a:r>
            <a:endParaRPr lang="en-LT" dirty="0"/>
          </a:p>
        </p:txBody>
      </p:sp>
    </p:spTree>
    <p:extLst>
      <p:ext uri="{BB962C8B-B14F-4D97-AF65-F5344CB8AC3E}">
        <p14:creationId xmlns:p14="http://schemas.microsoft.com/office/powerpoint/2010/main" val="1634006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0BE4271-E5AB-5974-4064-6A6112C03E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LT"/>
          </a:p>
        </p:txBody>
      </p:sp>
      <p:sp>
        <p:nvSpPr>
          <p:cNvPr id="3" name="Text Placeholder 2">
            <a:extLst>
              <a:ext uri="{FF2B5EF4-FFF2-40B4-BE49-F238E27FC236}">
                <a16:creationId xmlns:a16="http://schemas.microsoft.com/office/drawing/2014/main" id="{9E6FE267-C46E-3D2F-D64B-C40E45682B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LT"/>
          </a:p>
        </p:txBody>
      </p:sp>
      <p:sp>
        <p:nvSpPr>
          <p:cNvPr id="4" name="Date Placeholder 3">
            <a:extLst>
              <a:ext uri="{FF2B5EF4-FFF2-40B4-BE49-F238E27FC236}">
                <a16:creationId xmlns:a16="http://schemas.microsoft.com/office/drawing/2014/main" id="{F1E6D8CB-4150-B6E7-00E6-86A70CA089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3B945577-1328-2847-A4CF-C5380E03ACDB}" type="datetimeFigureOut">
              <a:rPr lang="en-LT" smtClean="0"/>
              <a:pPr/>
              <a:t>10/24/2023</a:t>
            </a:fld>
            <a:endParaRPr lang="en-LT"/>
          </a:p>
        </p:txBody>
      </p:sp>
      <p:sp>
        <p:nvSpPr>
          <p:cNvPr id="5" name="Footer Placeholder 4">
            <a:extLst>
              <a:ext uri="{FF2B5EF4-FFF2-40B4-BE49-F238E27FC236}">
                <a16:creationId xmlns:a16="http://schemas.microsoft.com/office/drawing/2014/main" id="{368DA071-110A-6C0D-E58B-C3B4BBE9CF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LT"/>
          </a:p>
        </p:txBody>
      </p:sp>
      <p:sp>
        <p:nvSpPr>
          <p:cNvPr id="6" name="Slide Number Placeholder 5">
            <a:extLst>
              <a:ext uri="{FF2B5EF4-FFF2-40B4-BE49-F238E27FC236}">
                <a16:creationId xmlns:a16="http://schemas.microsoft.com/office/drawing/2014/main" id="{AC88F8A7-B790-036F-799E-81E84CB93F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F5704062-52A8-8346-A476-02C0B98DEBD6}" type="slidenum">
              <a:rPr lang="en-LT" smtClean="0"/>
              <a:pPr/>
              <a:t>‹#›</a:t>
            </a:fld>
            <a:endParaRPr lang="en-LT"/>
          </a:p>
        </p:txBody>
      </p:sp>
    </p:spTree>
    <p:extLst>
      <p:ext uri="{BB962C8B-B14F-4D97-AF65-F5344CB8AC3E}">
        <p14:creationId xmlns:p14="http://schemas.microsoft.com/office/powerpoint/2010/main" val="2730699877"/>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4" r:id="rId4"/>
    <p:sldLayoutId id="2147483665" r:id="rId5"/>
    <p:sldLayoutId id="2147483666" r:id="rId6"/>
    <p:sldLayoutId id="2147483653" r:id="rId7"/>
    <p:sldLayoutId id="2147483654" r:id="rId8"/>
    <p:sldLayoutId id="2147483655" r:id="rId9"/>
    <p:sldLayoutId id="2147483656" r:id="rId10"/>
    <p:sldLayoutId id="2147483657" r:id="rId11"/>
    <p:sldLayoutId id="2147483659" r:id="rId12"/>
    <p:sldLayoutId id="2147483660" r:id="rId13"/>
    <p:sldLayoutId id="2147483661" r:id="rId14"/>
    <p:sldLayoutId id="2147483662"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20B3A5-031A-ADAD-AE53-CB7511C85CFE}"/>
              </a:ext>
            </a:extLst>
          </p:cNvPr>
          <p:cNvSpPr>
            <a:spLocks noGrp="1"/>
          </p:cNvSpPr>
          <p:nvPr>
            <p:ph type="body" sz="quarter" idx="10"/>
          </p:nvPr>
        </p:nvSpPr>
        <p:spPr>
          <a:xfrm>
            <a:off x="480439" y="2381435"/>
            <a:ext cx="5495925" cy="2095130"/>
          </a:xfrm>
        </p:spPr>
        <p:txBody>
          <a:bodyPr/>
          <a:lstStyle/>
          <a:p>
            <a:pPr algn="ctr">
              <a:lnSpc>
                <a:spcPct val="100000"/>
              </a:lnSpc>
              <a:tabLst>
                <a:tab pos="0" algn="l"/>
              </a:tabLst>
            </a:pPr>
            <a:r>
              <a:rPr lang="lt-LT" sz="4400" b="1" spc="-1" dirty="0">
                <a:solidFill>
                  <a:srgbClr val="C93732"/>
                </a:solidFill>
                <a:latin typeface="Calibri" panose="020F0502020204030204" pitchFamily="34" charset="0"/>
                <a:ea typeface="Myriad Pro Bold"/>
                <a:cs typeface="Calibri" panose="020F0502020204030204" pitchFamily="34" charset="0"/>
              </a:rPr>
              <a:t>STUDENTŲ PRIĖMIMO AKTUALIJOS</a:t>
            </a:r>
          </a:p>
          <a:p>
            <a:pPr algn="ctr">
              <a:lnSpc>
                <a:spcPct val="100000"/>
              </a:lnSpc>
              <a:tabLst>
                <a:tab pos="0" algn="l"/>
              </a:tabLst>
            </a:pPr>
            <a:r>
              <a:rPr lang="lt-LT" sz="4400" b="1" spc="-1" dirty="0">
                <a:solidFill>
                  <a:srgbClr val="C93732"/>
                </a:solidFill>
                <a:latin typeface="Calibri" panose="020F0502020204030204" pitchFamily="34" charset="0"/>
                <a:cs typeface="Calibri" panose="020F0502020204030204" pitchFamily="34" charset="0"/>
              </a:rPr>
              <a:t>2024 m.</a:t>
            </a:r>
            <a:endParaRPr lang="en-GB" sz="4400" b="1" spc="-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2EF2D585-0892-FC5C-FD8C-9555080E01CB}"/>
              </a:ext>
            </a:extLst>
          </p:cNvPr>
          <p:cNvSpPr>
            <a:spLocks noGrp="1"/>
          </p:cNvSpPr>
          <p:nvPr>
            <p:ph type="body" sz="quarter" idx="11"/>
          </p:nvPr>
        </p:nvSpPr>
        <p:spPr>
          <a:xfrm>
            <a:off x="3228401" y="5357223"/>
            <a:ext cx="3745332" cy="1265519"/>
          </a:xfrm>
        </p:spPr>
        <p:txBody>
          <a:bodyPr/>
          <a:lstStyle/>
          <a:p>
            <a:r>
              <a:rPr lang="lt-LT" b="1" dirty="0"/>
              <a:t>Saulius Bugailiškis</a:t>
            </a:r>
          </a:p>
          <a:p>
            <a:r>
              <a:rPr lang="lt-LT" dirty="0"/>
              <a:t>Mykolo Romerio universiteto</a:t>
            </a:r>
          </a:p>
          <a:p>
            <a:r>
              <a:rPr lang="lt-LT" dirty="0"/>
              <a:t>Nacionalinio priėmimo</a:t>
            </a:r>
          </a:p>
          <a:p>
            <a:r>
              <a:rPr lang="lt-LT" dirty="0"/>
              <a:t>grupės vadovas</a:t>
            </a:r>
            <a:endParaRPr lang="en-LT" dirty="0"/>
          </a:p>
        </p:txBody>
      </p:sp>
    </p:spTree>
    <p:extLst>
      <p:ext uri="{BB962C8B-B14F-4D97-AF65-F5344CB8AC3E}">
        <p14:creationId xmlns:p14="http://schemas.microsoft.com/office/powerpoint/2010/main" val="361109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07</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46797" y="1254099"/>
            <a:ext cx="8098405" cy="91440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Calibri" panose="020F0502020204030204" pitchFamily="34" charset="0"/>
                <a:cs typeface="Calibri" panose="020F0502020204030204" pitchFamily="34" charset="0"/>
              </a:rPr>
              <a:t>MINIMAL</a:t>
            </a:r>
            <a:r>
              <a:rPr lang="lt-LT" sz="2800" b="1" dirty="0">
                <a:latin typeface="Calibri" panose="020F0502020204030204" pitchFamily="34" charset="0"/>
                <a:cs typeface="Calibri" panose="020F0502020204030204" pitchFamily="34" charset="0"/>
              </a:rPr>
              <a:t>ŪS REIKALAVIMAI į </a:t>
            </a:r>
            <a:r>
              <a:rPr lang="lt-LT" sz="2800" b="1" dirty="0">
                <a:solidFill>
                  <a:schemeClr val="tx2">
                    <a:lumMod val="50000"/>
                  </a:schemeClr>
                </a:solidFill>
                <a:latin typeface="Calibri" panose="020F0502020204030204" pitchFamily="34" charset="0"/>
                <a:cs typeface="Calibri" panose="020F0502020204030204" pitchFamily="34" charset="0"/>
              </a:rPr>
              <a:t>VF</a:t>
            </a:r>
            <a:r>
              <a:rPr lang="en-US" sz="2800" b="1" dirty="0">
                <a:solidFill>
                  <a:schemeClr val="tx2">
                    <a:lumMod val="50000"/>
                  </a:schemeClr>
                </a:solidFill>
                <a:latin typeface="Calibri" panose="020F0502020204030204" pitchFamily="34" charset="0"/>
                <a:cs typeface="Calibri" panose="020F0502020204030204" pitchFamily="34" charset="0"/>
              </a:rPr>
              <a:t>,</a:t>
            </a:r>
            <a:r>
              <a:rPr lang="lt-LT" sz="2800" b="1" dirty="0">
                <a:solidFill>
                  <a:schemeClr val="tx2">
                    <a:lumMod val="50000"/>
                  </a:schemeClr>
                </a:solidFill>
                <a:latin typeface="Calibri" panose="020F0502020204030204" pitchFamily="34" charset="0"/>
                <a:cs typeface="Calibri" panose="020F0502020204030204" pitchFamily="34" charset="0"/>
              </a:rPr>
              <a:t> VNF/ST</a:t>
            </a:r>
            <a:r>
              <a:rPr lang="en-US" sz="2800" b="1" dirty="0">
                <a:solidFill>
                  <a:schemeClr val="tx2">
                    <a:lumMod val="50000"/>
                  </a:schemeClr>
                </a:solidFill>
                <a:latin typeface="Calibri" panose="020F0502020204030204" pitchFamily="34" charset="0"/>
                <a:cs typeface="Calibri" panose="020F0502020204030204" pitchFamily="34" charset="0"/>
              </a:rPr>
              <a:t>, VNF</a:t>
            </a:r>
            <a:r>
              <a:rPr lang="lt-LT" sz="2800" b="1" dirty="0">
                <a:solidFill>
                  <a:schemeClr val="tx2">
                    <a:lumMod val="50000"/>
                  </a:schemeClr>
                </a:solidFill>
                <a:latin typeface="Calibri" panose="020F0502020204030204" pitchFamily="34" charset="0"/>
                <a:cs typeface="Calibri" panose="020F0502020204030204" pitchFamily="34" charset="0"/>
              </a:rPr>
              <a:t> </a:t>
            </a:r>
            <a:r>
              <a:rPr lang="lt-LT" sz="2800" b="1" dirty="0">
                <a:latin typeface="Calibri" panose="020F0502020204030204" pitchFamily="34" charset="0"/>
                <a:cs typeface="Calibri" panose="020F0502020204030204" pitchFamily="34" charset="0"/>
              </a:rPr>
              <a:t>VIETAS</a:t>
            </a:r>
          </a:p>
          <a:p>
            <a:pPr algn="ctr"/>
            <a:r>
              <a:rPr lang="lt-LT" sz="2800" b="1" dirty="0">
                <a:latin typeface="Calibri" panose="020F0502020204030204" pitchFamily="34" charset="0"/>
                <a:cs typeface="Calibri" panose="020F0502020204030204" pitchFamily="34" charset="0"/>
              </a:rPr>
              <a:t>202</a:t>
            </a:r>
            <a:r>
              <a:rPr lang="en-US" sz="2800" b="1" dirty="0">
                <a:latin typeface="Calibri" panose="020F0502020204030204" pitchFamily="34" charset="0"/>
                <a:cs typeface="Calibri" panose="020F0502020204030204" pitchFamily="34" charset="0"/>
              </a:rPr>
              <a:t>4</a:t>
            </a:r>
            <a:r>
              <a:rPr lang="lt-LT" sz="2800" b="1" dirty="0">
                <a:latin typeface="Calibri" panose="020F0502020204030204" pitchFamily="34" charset="0"/>
                <a:cs typeface="Calibri" panose="020F0502020204030204" pitchFamily="34" charset="0"/>
              </a:rPr>
              <a:t> metais</a:t>
            </a:r>
          </a:p>
        </p:txBody>
      </p:sp>
      <p:sp>
        <p:nvSpPr>
          <p:cNvPr id="8" name="Rounded Rectangle 4">
            <a:extLst>
              <a:ext uri="{FF2B5EF4-FFF2-40B4-BE49-F238E27FC236}">
                <a16:creationId xmlns:a16="http://schemas.microsoft.com/office/drawing/2014/main" id="{CE1A22BC-83DC-46AB-A1D8-06C4CD2E58FD}"/>
              </a:ext>
            </a:extLst>
          </p:cNvPr>
          <p:cNvSpPr/>
          <p:nvPr/>
        </p:nvSpPr>
        <p:spPr>
          <a:xfrm>
            <a:off x="1662600" y="2895358"/>
            <a:ext cx="8866800" cy="2595959"/>
          </a:xfrm>
          <a:prstGeom prst="roundRect">
            <a:avLst/>
          </a:prstGeom>
          <a:solidFill>
            <a:schemeClr val="bg1"/>
          </a:solidFill>
          <a:ln>
            <a:solidFill>
              <a:srgbClr val="C00000"/>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3200" b="1" dirty="0">
                <a:solidFill>
                  <a:schemeClr val="tx1"/>
                </a:solidFill>
                <a:latin typeface="Calibri" panose="020F0502020204030204" pitchFamily="34" charset="0"/>
                <a:cs typeface="Calibri" panose="020F0502020204030204" pitchFamily="34" charset="0"/>
              </a:rPr>
              <a:t>Minimalų slenkstinį balą kiekviena aukštoji mokykla nustato atskirai (sausio 1 d.):</a:t>
            </a:r>
          </a:p>
          <a:p>
            <a:pPr marL="457200" indent="-457200">
              <a:buFont typeface="Arial" panose="020B0604020202020204" pitchFamily="34" charset="0"/>
              <a:buChar char="•"/>
            </a:pPr>
            <a:r>
              <a:rPr lang="lt-LT" sz="3200" b="1" dirty="0">
                <a:solidFill>
                  <a:schemeClr val="tx1"/>
                </a:solidFill>
                <a:latin typeface="Calibri" panose="020F0502020204030204" pitchFamily="34" charset="0"/>
                <a:cs typeface="Calibri" panose="020F0502020204030204" pitchFamily="34" charset="0"/>
              </a:rPr>
              <a:t>Universitetuose dažniausiai 5,4 balo;</a:t>
            </a:r>
          </a:p>
          <a:p>
            <a:pPr marL="457200" indent="-457200">
              <a:buFont typeface="Arial" panose="020B0604020202020204" pitchFamily="34" charset="0"/>
              <a:buChar char="•"/>
            </a:pPr>
            <a:r>
              <a:rPr lang="lt-LT" sz="3200" b="1" dirty="0">
                <a:solidFill>
                  <a:schemeClr val="tx1"/>
                </a:solidFill>
                <a:latin typeface="Calibri" panose="020F0502020204030204" pitchFamily="34" charset="0"/>
                <a:cs typeface="Calibri" panose="020F0502020204030204" pitchFamily="34" charset="0"/>
              </a:rPr>
              <a:t>Kolegijose nuo 4,3 iki 1 balo.</a:t>
            </a:r>
            <a:endParaRPr lang="lt-LT"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387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00B712-566C-EB8B-207A-DE5967D62B83}"/>
              </a:ext>
            </a:extLst>
          </p:cNvPr>
          <p:cNvSpPr>
            <a:spLocks noGrp="1"/>
          </p:cNvSpPr>
          <p:nvPr>
            <p:ph type="body" sz="quarter" idx="10"/>
          </p:nvPr>
        </p:nvSpPr>
        <p:spPr>
          <a:xfrm>
            <a:off x="312953" y="1665679"/>
            <a:ext cx="5928049" cy="2418050"/>
          </a:xfrm>
        </p:spPr>
        <p:txBody>
          <a:bodyPr/>
          <a:lstStyle/>
          <a:p>
            <a:pPr algn="ctr"/>
            <a:r>
              <a:rPr lang="en-US" sz="5400" b="1" dirty="0">
                <a:latin typeface="Calibri" panose="020F0502020204030204" pitchFamily="34" charset="0"/>
                <a:cs typeface="Calibri" panose="020F0502020204030204" pitchFamily="34" charset="0"/>
              </a:rPr>
              <a:t>KONKURSINIO BALO FORMAVIMO PRINCIPAI</a:t>
            </a:r>
          </a:p>
        </p:txBody>
      </p:sp>
      <p:sp>
        <p:nvSpPr>
          <p:cNvPr id="3" name="Text Placeholder 2">
            <a:extLst>
              <a:ext uri="{FF2B5EF4-FFF2-40B4-BE49-F238E27FC236}">
                <a16:creationId xmlns:a16="http://schemas.microsoft.com/office/drawing/2014/main" id="{A0E9220B-FA47-D034-9849-22C73CC2F05E}"/>
              </a:ext>
            </a:extLst>
          </p:cNvPr>
          <p:cNvSpPr>
            <a:spLocks noGrp="1"/>
          </p:cNvSpPr>
          <p:nvPr>
            <p:ph type="body" sz="quarter" idx="11"/>
          </p:nvPr>
        </p:nvSpPr>
        <p:spPr/>
        <p:txBody>
          <a:bodyPr/>
          <a:lstStyle/>
          <a:p>
            <a:pPr lvl="0"/>
            <a:r>
              <a:rPr lang="lt-LT" dirty="0"/>
              <a:t>202</a:t>
            </a:r>
            <a:r>
              <a:rPr lang="en-US" dirty="0"/>
              <a:t>4</a:t>
            </a:r>
            <a:r>
              <a:rPr lang="lt-LT" dirty="0"/>
              <a:t> metai</a:t>
            </a:r>
            <a:endParaRPr lang="en-LT" dirty="0"/>
          </a:p>
        </p:txBody>
      </p:sp>
      <p:sp>
        <p:nvSpPr>
          <p:cNvPr id="4" name="Text Placeholder 3">
            <a:extLst>
              <a:ext uri="{FF2B5EF4-FFF2-40B4-BE49-F238E27FC236}">
                <a16:creationId xmlns:a16="http://schemas.microsoft.com/office/drawing/2014/main" id="{5C218F96-CF32-EB97-A938-1FFFF0B69FCB}"/>
              </a:ext>
            </a:extLst>
          </p:cNvPr>
          <p:cNvSpPr>
            <a:spLocks noGrp="1"/>
          </p:cNvSpPr>
          <p:nvPr>
            <p:ph type="body" sz="quarter" idx="12"/>
          </p:nvPr>
        </p:nvSpPr>
        <p:spPr/>
        <p:txBody>
          <a:bodyPr/>
          <a:lstStyle/>
          <a:p>
            <a:r>
              <a:rPr lang="lt-LT" dirty="0"/>
              <a:t>08</a:t>
            </a:r>
            <a:r>
              <a:rPr lang="en-LT" dirty="0"/>
              <a:t>.</a:t>
            </a:r>
          </a:p>
        </p:txBody>
      </p:sp>
    </p:spTree>
    <p:extLst>
      <p:ext uri="{BB962C8B-B14F-4D97-AF65-F5344CB8AC3E}">
        <p14:creationId xmlns:p14="http://schemas.microsoft.com/office/powerpoint/2010/main" val="273426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D6B9BED-B436-43E0-A3FA-C5EEA531623B}"/>
              </a:ext>
            </a:extLst>
          </p:cNvPr>
          <p:cNvGraphicFramePr>
            <a:graphicFrameLocks noGrp="1"/>
          </p:cNvGraphicFramePr>
          <p:nvPr>
            <p:extLst/>
          </p:nvPr>
        </p:nvGraphicFramePr>
        <p:xfrm>
          <a:off x="772178" y="1065566"/>
          <a:ext cx="10175343" cy="4968552"/>
        </p:xfrm>
        <a:graphic>
          <a:graphicData uri="http://schemas.openxmlformats.org/drawingml/2006/table">
            <a:tbl>
              <a:tblPr firstRow="1" firstCol="1" bandRow="1">
                <a:tableStyleId>{B301B821-A1FF-4177-AEE7-76D212191A09}</a:tableStyleId>
              </a:tblPr>
              <a:tblGrid>
                <a:gridCol w="4616568">
                  <a:extLst>
                    <a:ext uri="{9D8B030D-6E8A-4147-A177-3AD203B41FA5}">
                      <a16:colId xmlns:a16="http://schemas.microsoft.com/office/drawing/2014/main" val="20000"/>
                    </a:ext>
                  </a:extLst>
                </a:gridCol>
                <a:gridCol w="1697118">
                  <a:extLst>
                    <a:ext uri="{9D8B030D-6E8A-4147-A177-3AD203B41FA5}">
                      <a16:colId xmlns:a16="http://schemas.microsoft.com/office/drawing/2014/main" val="20002"/>
                    </a:ext>
                  </a:extLst>
                </a:gridCol>
                <a:gridCol w="3861657">
                  <a:extLst>
                    <a:ext uri="{9D8B030D-6E8A-4147-A177-3AD203B41FA5}">
                      <a16:colId xmlns:a16="http://schemas.microsoft.com/office/drawing/2014/main" val="20003"/>
                    </a:ext>
                  </a:extLst>
                </a:gridCol>
              </a:tblGrid>
              <a:tr h="757627">
                <a:tc>
                  <a:txBody>
                    <a:bodyPr/>
                    <a:lstStyle/>
                    <a:p>
                      <a:pPr algn="ctr">
                        <a:lnSpc>
                          <a:spcPct val="100000"/>
                        </a:lnSpc>
                        <a:spcAft>
                          <a:spcPts val="0"/>
                        </a:spcAft>
                      </a:pPr>
                      <a:r>
                        <a:rPr lang="lt-LT" sz="2400" b="1" i="1" dirty="0">
                          <a:solidFill>
                            <a:sysClr val="windowText" lastClr="000000"/>
                          </a:solidFill>
                          <a:effectLst/>
                          <a:latin typeface="Calibri" pitchFamily="34" charset="0"/>
                          <a:cs typeface="Calibri" pitchFamily="34" charset="0"/>
                        </a:rPr>
                        <a:t>STUDIJŲ KRYPTIS ar KRYPČIŲ GRUPĖ</a:t>
                      </a:r>
                      <a:endParaRPr lang="lt-LT" sz="2400" b="1" i="1" dirty="0">
                        <a:solidFill>
                          <a:sysClr val="windowText" lastClr="000000"/>
                        </a:solidFill>
                        <a:effectLst/>
                        <a:latin typeface="Calibri" pitchFamily="34" charset="0"/>
                        <a:ea typeface="Calibri"/>
                        <a:cs typeface="Calibri" pitchFamily="34" charset="0"/>
                      </a:endParaRPr>
                    </a:p>
                  </a:txBody>
                  <a:tcPr marL="62517" marR="62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0000"/>
                        </a:lnSpc>
                        <a:spcAft>
                          <a:spcPts val="0"/>
                        </a:spcAft>
                      </a:pPr>
                      <a:r>
                        <a:rPr lang="lt-LT" sz="2400" b="1" i="1" dirty="0">
                          <a:solidFill>
                            <a:sysClr val="windowText" lastClr="000000"/>
                          </a:solidFill>
                          <a:effectLst/>
                          <a:latin typeface="Calibri" pitchFamily="34" charset="0"/>
                          <a:cs typeface="Calibri" pitchFamily="34" charset="0"/>
                        </a:rPr>
                        <a:t>AUKŠTOJI MOKYKLA</a:t>
                      </a:r>
                      <a:endParaRPr lang="lt-LT" sz="2400" b="1" i="1" dirty="0">
                        <a:solidFill>
                          <a:sysClr val="windowText" lastClr="000000"/>
                        </a:solidFill>
                        <a:effectLst/>
                        <a:latin typeface="Calibri" pitchFamily="34" charset="0"/>
                        <a:ea typeface="Calibri"/>
                        <a:cs typeface="Calibri" pitchFamily="34" charset="0"/>
                      </a:endParaRPr>
                    </a:p>
                  </a:txBody>
                  <a:tcPr marL="62517" marR="62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0000"/>
                        </a:lnSpc>
                        <a:spcAft>
                          <a:spcPts val="0"/>
                        </a:spcAft>
                      </a:pPr>
                      <a:r>
                        <a:rPr lang="lt-LT" sz="2400" b="1" i="1" dirty="0">
                          <a:solidFill>
                            <a:sysClr val="windowText" lastClr="000000"/>
                          </a:solidFill>
                          <a:effectLst/>
                          <a:latin typeface="Calibri" pitchFamily="34" charset="0"/>
                          <a:cs typeface="Calibri" pitchFamily="34" charset="0"/>
                        </a:rPr>
                        <a:t>STUDIJŲ PROGRAMA</a:t>
                      </a:r>
                      <a:endParaRPr lang="lt-LT" sz="2400" b="1" i="1" dirty="0">
                        <a:solidFill>
                          <a:sysClr val="windowText" lastClr="000000"/>
                        </a:solidFill>
                        <a:effectLst/>
                        <a:latin typeface="Calibri" pitchFamily="34" charset="0"/>
                        <a:ea typeface="Calibri"/>
                        <a:cs typeface="Calibri" pitchFamily="34" charset="0"/>
                      </a:endParaRPr>
                    </a:p>
                  </a:txBody>
                  <a:tcPr marL="62517" marR="62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7160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3200" b="1" dirty="0">
                          <a:effectLst/>
                          <a:latin typeface="Calibri" pitchFamily="34" charset="0"/>
                          <a:ea typeface="Calibri"/>
                          <a:cs typeface="Calibri" pitchFamily="34" charset="0"/>
                        </a:rPr>
                        <a:t>?</a:t>
                      </a: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2400" b="1" dirty="0">
                          <a:effectLst/>
                          <a:latin typeface="Calibri" pitchFamily="34" charset="0"/>
                          <a:cs typeface="Calibri" pitchFamily="34" charset="0"/>
                        </a:rPr>
                        <a:t>KTU</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2400" b="1" dirty="0">
                          <a:effectLst/>
                          <a:latin typeface="Calibri" pitchFamily="34" charset="0"/>
                          <a:cs typeface="Calibri" pitchFamily="34" charset="0"/>
                        </a:rPr>
                        <a:t>finansai</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891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3200" b="1" dirty="0">
                          <a:effectLst/>
                          <a:latin typeface="Calibri" pitchFamily="34" charset="0"/>
                          <a:ea typeface="Calibri"/>
                          <a:cs typeface="Calibri" pitchFamily="34" charset="0"/>
                        </a:rPr>
                        <a:t>?</a:t>
                      </a: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2400" b="1" dirty="0" err="1">
                          <a:effectLst/>
                          <a:latin typeface="Calibri" pitchFamily="34" charset="0"/>
                          <a:cs typeface="Calibri" pitchFamily="34" charset="0"/>
                        </a:rPr>
                        <a:t>VilniusTECH</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2400" b="1" dirty="0">
                          <a:effectLst/>
                          <a:latin typeface="Calibri" pitchFamily="34" charset="0"/>
                          <a:cs typeface="Calibri" pitchFamily="34" charset="0"/>
                        </a:rPr>
                        <a:t>multimedija ir kompiuterinis dizainas </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081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3200" b="1" dirty="0">
                          <a:effectLst/>
                          <a:latin typeface="Calibri" pitchFamily="34" charset="0"/>
                          <a:ea typeface="Calibri"/>
                          <a:cs typeface="Calibri" pitchFamily="34" charset="0"/>
                        </a:rPr>
                        <a:t>?</a:t>
                      </a: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2400" b="1" dirty="0">
                          <a:effectLst/>
                          <a:latin typeface="Calibri" pitchFamily="34" charset="0"/>
                          <a:cs typeface="Calibri" pitchFamily="34" charset="0"/>
                        </a:rPr>
                        <a:t>MRU</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2400" b="1" dirty="0">
                          <a:effectLst/>
                          <a:latin typeface="Calibri" pitchFamily="34" charset="0"/>
                          <a:ea typeface="+mn-ea"/>
                          <a:cs typeface="Calibri" pitchFamily="34" charset="0"/>
                        </a:rPr>
                        <a:t>komunikacija ir skaitmeninė rinkodara</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816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3200" b="1" dirty="0">
                          <a:effectLst/>
                          <a:latin typeface="Calibri" pitchFamily="34" charset="0"/>
                          <a:ea typeface="Calibri"/>
                          <a:cs typeface="Calibri" pitchFamily="34" charset="0"/>
                        </a:rPr>
                        <a:t>?</a:t>
                      </a: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2400" b="1" dirty="0">
                          <a:effectLst/>
                          <a:latin typeface="Calibri" pitchFamily="34" charset="0"/>
                          <a:cs typeface="Calibri" pitchFamily="34" charset="0"/>
                        </a:rPr>
                        <a:t>VDU</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cs typeface="Calibri" panose="020F0502020204030204" pitchFamily="34" charset="0"/>
                        </a:rPr>
                        <a:t>k</a:t>
                      </a:r>
                      <a:r>
                        <a:rPr lang="lt-LT" sz="2400" b="1" dirty="0" err="1">
                          <a:latin typeface="Calibri" panose="020F0502020204030204" pitchFamily="34" charset="0"/>
                          <a:cs typeface="Calibri" panose="020F0502020204030204" pitchFamily="34" charset="0"/>
                        </a:rPr>
                        <a:t>raštovaizdžio</a:t>
                      </a:r>
                      <a:r>
                        <a:rPr lang="lt-LT" sz="2400" b="1" dirty="0">
                          <a:latin typeface="Calibri" panose="020F0502020204030204" pitchFamily="34" charset="0"/>
                          <a:cs typeface="Calibri" panose="020F0502020204030204" pitchFamily="34" charset="0"/>
                        </a:rPr>
                        <a:t> dizainas</a:t>
                      </a: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532778"/>
                  </a:ext>
                </a:extLst>
              </a:tr>
              <a:tr h="71594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3200" b="1" dirty="0">
                          <a:effectLst/>
                          <a:latin typeface="Calibri" pitchFamily="34" charset="0"/>
                          <a:ea typeface="Calibri"/>
                          <a:cs typeface="Calibri" pitchFamily="34" charset="0"/>
                        </a:rPr>
                        <a:t>?</a:t>
                      </a:r>
                      <a:endParaRPr lang="lt-LT" sz="3200" b="1" dirty="0">
                        <a:solidFill>
                          <a:schemeClr val="tx1">
                            <a:lumMod val="95000"/>
                            <a:lumOff val="5000"/>
                          </a:schemeClr>
                        </a:solidFill>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2400" b="1" dirty="0">
                          <a:effectLst/>
                          <a:latin typeface="Calibri" pitchFamily="34" charset="0"/>
                          <a:cs typeface="Calibri" pitchFamily="34" charset="0"/>
                        </a:rPr>
                        <a:t>VU</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2400" b="1" dirty="0">
                          <a:effectLst/>
                          <a:latin typeface="Calibri" pitchFamily="34" charset="0"/>
                          <a:cs typeface="Calibri" pitchFamily="34" charset="0"/>
                        </a:rPr>
                        <a:t>biochemija</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6993534"/>
                  </a:ext>
                </a:extLst>
              </a:tr>
            </a:tbl>
          </a:graphicData>
        </a:graphic>
      </p:graphicFrame>
      <p:sp>
        <p:nvSpPr>
          <p:cNvPr id="7" name="TextBox 6">
            <a:extLst>
              <a:ext uri="{FF2B5EF4-FFF2-40B4-BE49-F238E27FC236}">
                <a16:creationId xmlns:a16="http://schemas.microsoft.com/office/drawing/2014/main" id="{ACD0F89C-E500-4B8F-8089-13701860E546}"/>
              </a:ext>
            </a:extLst>
          </p:cNvPr>
          <p:cNvSpPr txBox="1">
            <a:spLocks noChangeArrowheads="1"/>
          </p:cNvSpPr>
          <p:nvPr/>
        </p:nvSpPr>
        <p:spPr bwMode="auto">
          <a:xfrm>
            <a:off x="3485704" y="199953"/>
            <a:ext cx="5032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t-LT" sz="3600" b="1" i="1" u="none" strike="noStrike" kern="1200" cap="none" spc="0" normalizeH="0" baseline="0" noProof="0" dirty="0">
                <a:ln>
                  <a:noFill/>
                </a:ln>
                <a:effectLst/>
                <a:uLnTx/>
                <a:uFillTx/>
                <a:latin typeface="Arial" charset="0"/>
                <a:ea typeface="+mn-ea"/>
                <a:cs typeface="Arial" panose="020B0604020202020204" pitchFamily="34" charset="0"/>
              </a:rPr>
              <a:t>STUDIJŲ PROGRAMA</a:t>
            </a:r>
          </a:p>
        </p:txBody>
      </p:sp>
    </p:spTree>
    <p:extLst>
      <p:ext uri="{BB962C8B-B14F-4D97-AF65-F5344CB8AC3E}">
        <p14:creationId xmlns:p14="http://schemas.microsoft.com/office/powerpoint/2010/main" val="3681346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E798F7A-6976-478C-8D3D-C4024C30DBAD}"/>
              </a:ext>
            </a:extLst>
          </p:cNvPr>
          <p:cNvGraphicFramePr>
            <a:graphicFrameLocks noGrp="1"/>
          </p:cNvGraphicFramePr>
          <p:nvPr>
            <p:extLst/>
          </p:nvPr>
        </p:nvGraphicFramePr>
        <p:xfrm>
          <a:off x="816567" y="1074444"/>
          <a:ext cx="10175343" cy="4968552"/>
        </p:xfrm>
        <a:graphic>
          <a:graphicData uri="http://schemas.openxmlformats.org/drawingml/2006/table">
            <a:tbl>
              <a:tblPr firstRow="1" firstCol="1" bandRow="1">
                <a:tableStyleId>{B301B821-A1FF-4177-AEE7-76D212191A09}</a:tableStyleId>
              </a:tblPr>
              <a:tblGrid>
                <a:gridCol w="4607689">
                  <a:extLst>
                    <a:ext uri="{9D8B030D-6E8A-4147-A177-3AD203B41FA5}">
                      <a16:colId xmlns:a16="http://schemas.microsoft.com/office/drawing/2014/main" val="20000"/>
                    </a:ext>
                  </a:extLst>
                </a:gridCol>
                <a:gridCol w="1705997">
                  <a:extLst>
                    <a:ext uri="{9D8B030D-6E8A-4147-A177-3AD203B41FA5}">
                      <a16:colId xmlns:a16="http://schemas.microsoft.com/office/drawing/2014/main" val="20002"/>
                    </a:ext>
                  </a:extLst>
                </a:gridCol>
                <a:gridCol w="3861657">
                  <a:extLst>
                    <a:ext uri="{9D8B030D-6E8A-4147-A177-3AD203B41FA5}">
                      <a16:colId xmlns:a16="http://schemas.microsoft.com/office/drawing/2014/main" val="20003"/>
                    </a:ext>
                  </a:extLst>
                </a:gridCol>
              </a:tblGrid>
              <a:tr h="757627">
                <a:tc>
                  <a:txBody>
                    <a:bodyPr/>
                    <a:lstStyle/>
                    <a:p>
                      <a:pPr algn="ctr">
                        <a:lnSpc>
                          <a:spcPct val="100000"/>
                        </a:lnSpc>
                        <a:spcAft>
                          <a:spcPts val="0"/>
                        </a:spcAft>
                      </a:pPr>
                      <a:r>
                        <a:rPr lang="lt-LT" sz="2400" b="1" i="1" dirty="0">
                          <a:solidFill>
                            <a:schemeClr val="tx1"/>
                          </a:solidFill>
                          <a:effectLst/>
                          <a:latin typeface="Calibri" pitchFamily="34" charset="0"/>
                          <a:cs typeface="Calibri" pitchFamily="34" charset="0"/>
                        </a:rPr>
                        <a:t>STUDIJŲ KRYPTIS ar KRYPČIŲ GRUPĖ</a:t>
                      </a:r>
                      <a:endParaRPr lang="lt-LT" sz="2400" b="1" i="1" dirty="0">
                        <a:solidFill>
                          <a:schemeClr val="tx1"/>
                        </a:solidFill>
                        <a:effectLst/>
                        <a:latin typeface="Calibri" pitchFamily="34" charset="0"/>
                        <a:ea typeface="Calibri"/>
                        <a:cs typeface="Calibri" pitchFamily="34" charset="0"/>
                      </a:endParaRPr>
                    </a:p>
                  </a:txBody>
                  <a:tcPr marL="62517" marR="62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0000"/>
                        </a:lnSpc>
                        <a:spcAft>
                          <a:spcPts val="0"/>
                        </a:spcAft>
                      </a:pPr>
                      <a:r>
                        <a:rPr lang="lt-LT" sz="2400" b="1" i="1" dirty="0">
                          <a:solidFill>
                            <a:schemeClr val="tx1"/>
                          </a:solidFill>
                          <a:effectLst/>
                          <a:latin typeface="Calibri" pitchFamily="34" charset="0"/>
                          <a:cs typeface="Calibri" pitchFamily="34" charset="0"/>
                        </a:rPr>
                        <a:t>AUKŠTOJI MOKYKLA</a:t>
                      </a:r>
                      <a:endParaRPr lang="lt-LT" sz="2400" b="1" i="1" dirty="0">
                        <a:solidFill>
                          <a:schemeClr val="tx1"/>
                        </a:solidFill>
                        <a:effectLst/>
                        <a:latin typeface="Calibri" pitchFamily="34" charset="0"/>
                        <a:ea typeface="Calibri"/>
                        <a:cs typeface="Calibri" pitchFamily="34" charset="0"/>
                      </a:endParaRPr>
                    </a:p>
                  </a:txBody>
                  <a:tcPr marL="62517" marR="62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0000"/>
                        </a:lnSpc>
                        <a:spcAft>
                          <a:spcPts val="0"/>
                        </a:spcAft>
                      </a:pPr>
                      <a:r>
                        <a:rPr lang="lt-LT" sz="2400" b="1" i="1" dirty="0">
                          <a:solidFill>
                            <a:schemeClr val="tx1"/>
                          </a:solidFill>
                          <a:effectLst/>
                          <a:latin typeface="Calibri" pitchFamily="34" charset="0"/>
                          <a:cs typeface="Calibri" pitchFamily="34" charset="0"/>
                        </a:rPr>
                        <a:t>STUDIJŲ PROGRAMA</a:t>
                      </a:r>
                      <a:endParaRPr lang="lt-LT" sz="2400" b="1" i="1" dirty="0">
                        <a:solidFill>
                          <a:schemeClr val="tx1"/>
                        </a:solidFill>
                        <a:effectLst/>
                        <a:latin typeface="Calibri" pitchFamily="34" charset="0"/>
                        <a:ea typeface="Calibri"/>
                        <a:cs typeface="Calibri" pitchFamily="34" charset="0"/>
                      </a:endParaRPr>
                    </a:p>
                  </a:txBody>
                  <a:tcPr marL="62517" marR="6251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7160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2400" b="1" dirty="0">
                          <a:latin typeface="Calibri" pitchFamily="34" charset="0"/>
                          <a:cs typeface="Calibri" pitchFamily="34" charset="0"/>
                        </a:rPr>
                        <a:t>Verslo ir viešoji vadyba </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2400" b="1" dirty="0">
                          <a:effectLst/>
                          <a:latin typeface="Calibri" pitchFamily="34" charset="0"/>
                          <a:cs typeface="Calibri" pitchFamily="34" charset="0"/>
                        </a:rPr>
                        <a:t>KTU</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2400" b="1" dirty="0">
                          <a:effectLst/>
                          <a:latin typeface="Calibri" pitchFamily="34" charset="0"/>
                          <a:cs typeface="Calibri" pitchFamily="34" charset="0"/>
                        </a:rPr>
                        <a:t>finansai</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989102">
                <a:tc>
                  <a:txBody>
                    <a:bodyPr/>
                    <a:lstStyle/>
                    <a:p>
                      <a:pPr algn="ctr">
                        <a:lnSpc>
                          <a:spcPct val="100000"/>
                        </a:lnSpc>
                        <a:spcAft>
                          <a:spcPts val="0"/>
                        </a:spcAft>
                      </a:pPr>
                      <a:r>
                        <a:rPr lang="lt-LT" sz="2400" b="1" dirty="0">
                          <a:effectLst/>
                          <a:latin typeface="Calibri" pitchFamily="34" charset="0"/>
                          <a:cs typeface="Calibri" pitchFamily="34" charset="0"/>
                        </a:rPr>
                        <a:t>Informatikos inžinerija</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2400" b="1" dirty="0" err="1">
                          <a:effectLst/>
                          <a:latin typeface="Calibri" pitchFamily="34" charset="0"/>
                          <a:cs typeface="Calibri" pitchFamily="34" charset="0"/>
                        </a:rPr>
                        <a:t>VilniusTECH</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2400" b="1" dirty="0">
                          <a:effectLst/>
                          <a:latin typeface="Calibri" pitchFamily="34" charset="0"/>
                          <a:cs typeface="Calibri" pitchFamily="34" charset="0"/>
                        </a:rPr>
                        <a:t>multimedija ir kompiuterinis dizainas </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100819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2400" b="1" dirty="0">
                          <a:effectLst/>
                          <a:latin typeface="Calibri" pitchFamily="34" charset="0"/>
                          <a:cs typeface="Calibri" pitchFamily="34" charset="0"/>
                        </a:rPr>
                        <a:t>Socialiniai mokslai</a:t>
                      </a:r>
                    </a:p>
                    <a:p>
                      <a:pPr marL="0" marR="0" lvl="0" indent="0" algn="ctr" defTabSz="914400" rtl="0" eaLnBrk="1" fontAlgn="auto" latinLnBrk="0" hangingPunct="1">
                        <a:lnSpc>
                          <a:spcPct val="100000"/>
                        </a:lnSpc>
                        <a:spcBef>
                          <a:spcPts val="0"/>
                        </a:spcBef>
                        <a:spcAft>
                          <a:spcPts val="0"/>
                        </a:spcAft>
                        <a:buClrTx/>
                        <a:buSzTx/>
                        <a:buFontTx/>
                        <a:buNone/>
                        <a:tabLst/>
                        <a:defRPr/>
                      </a:pPr>
                      <a:r>
                        <a:rPr lang="lt-LT" sz="2400" b="1" dirty="0">
                          <a:effectLst/>
                          <a:latin typeface="Calibri" pitchFamily="34" charset="0"/>
                          <a:ea typeface="Calibri"/>
                          <a:cs typeface="Calibri" pitchFamily="34" charset="0"/>
                        </a:rPr>
                        <a:t>Komunikacijos kryptis</a:t>
                      </a: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0"/>
                        </a:spcAft>
                      </a:pPr>
                      <a:r>
                        <a:rPr lang="lt-LT" sz="2400" b="1" dirty="0">
                          <a:effectLst/>
                          <a:latin typeface="Calibri" pitchFamily="34" charset="0"/>
                          <a:cs typeface="Calibri" pitchFamily="34" charset="0"/>
                        </a:rPr>
                        <a:t>MRU</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2400" b="1" dirty="0">
                          <a:effectLst/>
                          <a:latin typeface="Calibri" pitchFamily="34" charset="0"/>
                          <a:ea typeface="+mn-ea"/>
                          <a:cs typeface="Calibri" pitchFamily="34" charset="0"/>
                        </a:rPr>
                        <a:t>komunikacija ir skaitmeninė rinkodara</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781674">
                <a:tc>
                  <a:txBody>
                    <a:bodyPr/>
                    <a:lstStyle/>
                    <a:p>
                      <a:pPr algn="ctr">
                        <a:lnSpc>
                          <a:spcPct val="100000"/>
                        </a:lnSpc>
                        <a:spcAft>
                          <a:spcPts val="0"/>
                        </a:spcAft>
                      </a:pPr>
                      <a:r>
                        <a:rPr lang="lt-LT" sz="2400" dirty="0">
                          <a:latin typeface="Calibri" panose="020F0502020204030204" pitchFamily="34" charset="0"/>
                          <a:cs typeface="Calibri" panose="020F0502020204030204" pitchFamily="34" charset="0"/>
                        </a:rPr>
                        <a:t>Žemės ūki</a:t>
                      </a:r>
                      <a:r>
                        <a:rPr lang="en-US" sz="2400" dirty="0">
                          <a:latin typeface="Calibri" panose="020F0502020204030204" pitchFamily="34" charset="0"/>
                          <a:cs typeface="Calibri" panose="020F0502020204030204" pitchFamily="34" charset="0"/>
                        </a:rPr>
                        <a:t>o</a:t>
                      </a:r>
                      <a:r>
                        <a:rPr lang="lt-LT" sz="2400" b="1" dirty="0">
                          <a:effectLst/>
                          <a:latin typeface="Calibri" pitchFamily="34" charset="0"/>
                          <a:cs typeface="Calibri" pitchFamily="34" charset="0"/>
                        </a:rPr>
                        <a:t> mokslai</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lt-LT" sz="2400" b="1" dirty="0">
                          <a:effectLst/>
                          <a:latin typeface="Calibri" pitchFamily="34" charset="0"/>
                          <a:cs typeface="Calibri" pitchFamily="34" charset="0"/>
                        </a:rPr>
                        <a:t>VDU</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400" b="1" dirty="0">
                          <a:latin typeface="Calibri" panose="020F0502020204030204" pitchFamily="34" charset="0"/>
                          <a:cs typeface="Calibri" panose="020F0502020204030204" pitchFamily="34" charset="0"/>
                        </a:rPr>
                        <a:t>k</a:t>
                      </a:r>
                      <a:r>
                        <a:rPr lang="lt-LT" sz="2400" b="1" dirty="0" err="1">
                          <a:latin typeface="Calibri" panose="020F0502020204030204" pitchFamily="34" charset="0"/>
                          <a:cs typeface="Calibri" panose="020F0502020204030204" pitchFamily="34" charset="0"/>
                        </a:rPr>
                        <a:t>raštovaizdžio</a:t>
                      </a:r>
                      <a:r>
                        <a:rPr lang="lt-LT" sz="2400" b="1" dirty="0">
                          <a:latin typeface="Calibri" panose="020F0502020204030204" pitchFamily="34" charset="0"/>
                          <a:cs typeface="Calibri" panose="020F0502020204030204" pitchFamily="34" charset="0"/>
                        </a:rPr>
                        <a:t> dizainas</a:t>
                      </a: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4532778"/>
                  </a:ext>
                </a:extLst>
              </a:tr>
              <a:tr h="71594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Gyvybės mokslai </a:t>
                      </a:r>
                      <a:endParaRPr lang="lt-LT" sz="2400" b="1" dirty="0">
                        <a:solidFill>
                          <a:schemeClr val="tx1"/>
                        </a:solidFill>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2400" b="1" dirty="0">
                          <a:effectLst/>
                          <a:latin typeface="Calibri" pitchFamily="34" charset="0"/>
                          <a:cs typeface="Calibri" pitchFamily="34" charset="0"/>
                        </a:rPr>
                        <a:t>VU</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lt-LT" sz="2400" b="1" dirty="0">
                          <a:effectLst/>
                          <a:latin typeface="Calibri" pitchFamily="34" charset="0"/>
                          <a:cs typeface="Calibri" pitchFamily="34" charset="0"/>
                        </a:rPr>
                        <a:t>biochemija</a:t>
                      </a:r>
                      <a:endParaRPr lang="lt-LT" sz="2400" b="1" dirty="0">
                        <a:effectLst/>
                        <a:latin typeface="Calibri" pitchFamily="34" charset="0"/>
                        <a:ea typeface="Calibri"/>
                        <a:cs typeface="Calibri" pitchFamily="34" charset="0"/>
                      </a:endParaRPr>
                    </a:p>
                  </a:txBody>
                  <a:tcPr marL="62517" marR="6251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16993534"/>
                  </a:ext>
                </a:extLst>
              </a:tr>
            </a:tbl>
          </a:graphicData>
        </a:graphic>
      </p:graphicFrame>
      <p:sp>
        <p:nvSpPr>
          <p:cNvPr id="7" name="TextBox 6">
            <a:extLst>
              <a:ext uri="{FF2B5EF4-FFF2-40B4-BE49-F238E27FC236}">
                <a16:creationId xmlns:a16="http://schemas.microsoft.com/office/drawing/2014/main" id="{43FCBD29-8CB1-4D7C-8FA8-8DDD604070A3}"/>
              </a:ext>
            </a:extLst>
          </p:cNvPr>
          <p:cNvSpPr txBox="1">
            <a:spLocks noChangeArrowheads="1"/>
          </p:cNvSpPr>
          <p:nvPr/>
        </p:nvSpPr>
        <p:spPr bwMode="auto">
          <a:xfrm>
            <a:off x="3485704" y="199953"/>
            <a:ext cx="50323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lt-LT" sz="3600" b="1" i="1" u="none" strike="noStrike" kern="1200" cap="none" spc="0" normalizeH="0" baseline="0" noProof="0" dirty="0">
                <a:ln>
                  <a:noFill/>
                </a:ln>
                <a:effectLst/>
                <a:uLnTx/>
                <a:uFillTx/>
                <a:latin typeface="Arial" charset="0"/>
                <a:ea typeface="+mn-ea"/>
                <a:cs typeface="Arial" panose="020B0604020202020204" pitchFamily="34" charset="0"/>
              </a:rPr>
              <a:t>STUDIJŲ PROGRAMA</a:t>
            </a:r>
          </a:p>
        </p:txBody>
      </p:sp>
    </p:spTree>
    <p:extLst>
      <p:ext uri="{BB962C8B-B14F-4D97-AF65-F5344CB8AC3E}">
        <p14:creationId xmlns:p14="http://schemas.microsoft.com/office/powerpoint/2010/main" val="313360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09</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46797" y="528319"/>
            <a:ext cx="8098405" cy="1682221"/>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202</a:t>
            </a:r>
            <a:r>
              <a:rPr lang="en-US" sz="2800" b="1" dirty="0">
                <a:solidFill>
                  <a:schemeClr val="tx1"/>
                </a:solidFill>
                <a:latin typeface="Calibri" panose="020F0502020204030204" pitchFamily="34" charset="0"/>
                <a:cs typeface="Calibri" panose="020F0502020204030204" pitchFamily="34" charset="0"/>
              </a:rPr>
              <a:t>4</a:t>
            </a:r>
            <a:r>
              <a:rPr lang="lt-LT" sz="2800" b="1" dirty="0">
                <a:solidFill>
                  <a:schemeClr val="tx1"/>
                </a:solidFill>
                <a:latin typeface="Calibri" panose="020F0502020204030204" pitchFamily="34" charset="0"/>
                <a:cs typeface="Calibri" panose="020F0502020204030204" pitchFamily="34" charset="0"/>
              </a:rPr>
              <a:t> metų stojančiųjų į </a:t>
            </a:r>
            <a:r>
              <a:rPr lang="lt-LT" sz="2800" b="1" i="1" dirty="0">
                <a:solidFill>
                  <a:schemeClr val="tx2">
                    <a:lumMod val="50000"/>
                  </a:schemeClr>
                </a:solidFill>
                <a:latin typeface="Calibri" panose="020F0502020204030204" pitchFamily="34" charset="0"/>
                <a:cs typeface="Calibri" panose="020F0502020204030204" pitchFamily="34" charset="0"/>
              </a:rPr>
              <a:t>universitetines</a:t>
            </a:r>
            <a:r>
              <a:rPr lang="lt-LT" sz="2800" b="1" dirty="0">
                <a:solidFill>
                  <a:schemeClr val="tx1"/>
                </a:solidFill>
                <a:latin typeface="Calibri" panose="020F0502020204030204" pitchFamily="34" charset="0"/>
                <a:cs typeface="Calibri" panose="020F0502020204030204" pitchFamily="34" charset="0"/>
              </a:rPr>
              <a:t> pirmosios pakopos ir vientisąsias studijas konkursinių mokomųjų dalykų pagal studijų kryptis sąrašas</a:t>
            </a:r>
          </a:p>
        </p:txBody>
      </p:sp>
      <p:pic>
        <p:nvPicPr>
          <p:cNvPr id="4" name="Picture 3">
            <a:extLst>
              <a:ext uri="{FF2B5EF4-FFF2-40B4-BE49-F238E27FC236}">
                <a16:creationId xmlns:a16="http://schemas.microsoft.com/office/drawing/2014/main" id="{F65CB816-B81E-4074-ABCD-EB96EF419A57}"/>
              </a:ext>
            </a:extLst>
          </p:cNvPr>
          <p:cNvPicPr>
            <a:picLocks noChangeAspect="1"/>
          </p:cNvPicPr>
          <p:nvPr/>
        </p:nvPicPr>
        <p:blipFill>
          <a:blip r:embed="rId2"/>
          <a:stretch>
            <a:fillRect/>
          </a:stretch>
        </p:blipFill>
        <p:spPr>
          <a:xfrm>
            <a:off x="4169915" y="2477512"/>
            <a:ext cx="3852169" cy="3852169"/>
          </a:xfrm>
          <a:prstGeom prst="rect">
            <a:avLst/>
          </a:prstGeom>
        </p:spPr>
      </p:pic>
    </p:spTree>
    <p:extLst>
      <p:ext uri="{BB962C8B-B14F-4D97-AF65-F5344CB8AC3E}">
        <p14:creationId xmlns:p14="http://schemas.microsoft.com/office/powerpoint/2010/main" val="2966686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10</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46797" y="528319"/>
            <a:ext cx="8098405" cy="1682221"/>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202</a:t>
            </a:r>
            <a:r>
              <a:rPr lang="en-US" sz="2800" b="1" dirty="0">
                <a:solidFill>
                  <a:schemeClr val="tx1"/>
                </a:solidFill>
                <a:latin typeface="Calibri" panose="020F0502020204030204" pitchFamily="34" charset="0"/>
                <a:cs typeface="Calibri" panose="020F0502020204030204" pitchFamily="34" charset="0"/>
              </a:rPr>
              <a:t>4</a:t>
            </a:r>
            <a:r>
              <a:rPr lang="lt-LT" sz="2800" b="1" dirty="0">
                <a:solidFill>
                  <a:schemeClr val="tx1"/>
                </a:solidFill>
                <a:latin typeface="Calibri" panose="020F0502020204030204" pitchFamily="34" charset="0"/>
                <a:cs typeface="Calibri" panose="020F0502020204030204" pitchFamily="34" charset="0"/>
              </a:rPr>
              <a:t> metų stojančiųjų į </a:t>
            </a:r>
            <a:r>
              <a:rPr lang="lt-LT" sz="2800" b="1" dirty="0">
                <a:solidFill>
                  <a:schemeClr val="tx2">
                    <a:lumMod val="50000"/>
                  </a:schemeClr>
                </a:solidFill>
                <a:latin typeface="Calibri" panose="020F0502020204030204" pitchFamily="34" charset="0"/>
                <a:cs typeface="Calibri" panose="020F0502020204030204" pitchFamily="34" charset="0"/>
              </a:rPr>
              <a:t>kolegines</a:t>
            </a:r>
            <a:r>
              <a:rPr lang="lt-LT" sz="2800" b="1" dirty="0">
                <a:solidFill>
                  <a:schemeClr val="tx1"/>
                </a:solidFill>
                <a:latin typeface="Calibri" panose="020F0502020204030204" pitchFamily="34" charset="0"/>
                <a:cs typeface="Calibri" panose="020F0502020204030204" pitchFamily="34" charset="0"/>
              </a:rPr>
              <a:t> studijas konkursinių mokomųjų dalykų pagal studijų kryptis sąrašas</a:t>
            </a:r>
          </a:p>
        </p:txBody>
      </p:sp>
      <p:pic>
        <p:nvPicPr>
          <p:cNvPr id="3" name="Picture 2">
            <a:extLst>
              <a:ext uri="{FF2B5EF4-FFF2-40B4-BE49-F238E27FC236}">
                <a16:creationId xmlns:a16="http://schemas.microsoft.com/office/drawing/2014/main" id="{B4CDBD18-F21D-4E1D-AE35-37B0CBF12BBE}"/>
              </a:ext>
            </a:extLst>
          </p:cNvPr>
          <p:cNvPicPr>
            <a:picLocks noChangeAspect="1"/>
          </p:cNvPicPr>
          <p:nvPr/>
        </p:nvPicPr>
        <p:blipFill>
          <a:blip r:embed="rId2"/>
          <a:stretch>
            <a:fillRect/>
          </a:stretch>
        </p:blipFill>
        <p:spPr>
          <a:xfrm>
            <a:off x="4202837" y="2543355"/>
            <a:ext cx="3786326" cy="3786326"/>
          </a:xfrm>
          <a:prstGeom prst="rect">
            <a:avLst/>
          </a:prstGeom>
        </p:spPr>
      </p:pic>
    </p:spTree>
    <p:extLst>
      <p:ext uri="{BB962C8B-B14F-4D97-AF65-F5344CB8AC3E}">
        <p14:creationId xmlns:p14="http://schemas.microsoft.com/office/powerpoint/2010/main" val="404859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11</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46797" y="528320"/>
            <a:ext cx="8098405" cy="56903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Pagrindiniai kriterijai</a:t>
            </a:r>
          </a:p>
        </p:txBody>
      </p:sp>
      <p:sp>
        <p:nvSpPr>
          <p:cNvPr id="5" name="Rounded Rectangle 2">
            <a:extLst>
              <a:ext uri="{FF2B5EF4-FFF2-40B4-BE49-F238E27FC236}">
                <a16:creationId xmlns:a16="http://schemas.microsoft.com/office/drawing/2014/main" id="{AFD91AC9-D00A-43A0-AC45-972DA135822A}"/>
              </a:ext>
            </a:extLst>
          </p:cNvPr>
          <p:cNvSpPr/>
          <p:nvPr/>
        </p:nvSpPr>
        <p:spPr>
          <a:xfrm>
            <a:off x="1444289" y="1733462"/>
            <a:ext cx="1822939"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anose="020F0502020204030204" pitchFamily="34" charset="0"/>
                <a:cs typeface="Calibri" panose="020F0502020204030204" pitchFamily="34" charset="0"/>
              </a:rPr>
              <a:t>Pirmasis dalykas</a:t>
            </a:r>
            <a:endParaRPr lang="lt-LT" sz="2800" dirty="0">
              <a:latin typeface="Calibri" panose="020F0502020204030204" pitchFamily="34" charset="0"/>
              <a:cs typeface="Calibri" panose="020F0502020204030204" pitchFamily="34" charset="0"/>
            </a:endParaRPr>
          </a:p>
        </p:txBody>
      </p:sp>
      <p:sp>
        <p:nvSpPr>
          <p:cNvPr id="6" name="Rounded Rectangle 3">
            <a:extLst>
              <a:ext uri="{FF2B5EF4-FFF2-40B4-BE49-F238E27FC236}">
                <a16:creationId xmlns:a16="http://schemas.microsoft.com/office/drawing/2014/main" id="{8416A319-2B8E-4B78-A1F9-AD797AEF3CCD}"/>
              </a:ext>
            </a:extLst>
          </p:cNvPr>
          <p:cNvSpPr/>
          <p:nvPr/>
        </p:nvSpPr>
        <p:spPr>
          <a:xfrm>
            <a:off x="4836623" y="3615775"/>
            <a:ext cx="2376264" cy="10669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solidFill>
                  <a:schemeClr val="tx1"/>
                </a:solidFill>
                <a:latin typeface="Calibri" panose="020F0502020204030204" pitchFamily="34" charset="0"/>
                <a:cs typeface="Calibri" panose="020F0502020204030204" pitchFamily="34" charset="0"/>
              </a:rPr>
              <a:t>brandos </a:t>
            </a:r>
            <a:r>
              <a:rPr lang="lt-LT" sz="2000" b="1" dirty="0">
                <a:solidFill>
                  <a:srgbClr val="C00000"/>
                </a:solidFill>
                <a:latin typeface="Calibri" panose="020F0502020204030204" pitchFamily="34" charset="0"/>
                <a:cs typeface="Calibri" panose="020F0502020204030204" pitchFamily="34" charset="0"/>
              </a:rPr>
              <a:t>egzamino</a:t>
            </a:r>
            <a:r>
              <a:rPr lang="lt-LT" sz="2000" b="1" dirty="0">
                <a:solidFill>
                  <a:schemeClr val="tx1"/>
                </a:solidFill>
                <a:latin typeface="Calibri" panose="020F0502020204030204" pitchFamily="34" charset="0"/>
                <a:cs typeface="Calibri" panose="020F0502020204030204" pitchFamily="34" charset="0"/>
              </a:rPr>
              <a:t> įvertinimas arba </a:t>
            </a:r>
            <a:r>
              <a:rPr lang="lt-LT" sz="2000" b="1" dirty="0">
                <a:solidFill>
                  <a:srgbClr val="C00000"/>
                </a:solidFill>
                <a:latin typeface="Calibri" panose="020F0502020204030204" pitchFamily="34" charset="0"/>
                <a:cs typeface="Calibri" panose="020F0502020204030204" pitchFamily="34" charset="0"/>
              </a:rPr>
              <a:t>metinis</a:t>
            </a:r>
            <a:r>
              <a:rPr lang="lt-LT" sz="2000" b="1" dirty="0">
                <a:solidFill>
                  <a:schemeClr val="tx1"/>
                </a:solidFill>
                <a:latin typeface="Calibri" panose="020F0502020204030204" pitchFamily="34" charset="0"/>
                <a:cs typeface="Calibri" panose="020F0502020204030204" pitchFamily="34" charset="0"/>
              </a:rPr>
              <a:t> pažymys</a:t>
            </a:r>
            <a:endParaRPr lang="lt-LT" sz="2000" dirty="0">
              <a:solidFill>
                <a:schemeClr val="tx1"/>
              </a:solidFill>
              <a:latin typeface="Calibri" panose="020F0502020204030204" pitchFamily="34" charset="0"/>
              <a:cs typeface="Calibri" panose="020F0502020204030204" pitchFamily="34" charset="0"/>
            </a:endParaRPr>
          </a:p>
        </p:txBody>
      </p:sp>
      <p:sp>
        <p:nvSpPr>
          <p:cNvPr id="7" name="Rounded Rectangle 5">
            <a:extLst>
              <a:ext uri="{FF2B5EF4-FFF2-40B4-BE49-F238E27FC236}">
                <a16:creationId xmlns:a16="http://schemas.microsoft.com/office/drawing/2014/main" id="{E72D3FA9-0A09-421D-9E00-026579BFB315}"/>
              </a:ext>
            </a:extLst>
          </p:cNvPr>
          <p:cNvSpPr/>
          <p:nvPr/>
        </p:nvSpPr>
        <p:spPr>
          <a:xfrm>
            <a:off x="9007245" y="1733462"/>
            <a:ext cx="1820665"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anose="020F0502020204030204" pitchFamily="34" charset="0"/>
                <a:cs typeface="Calibri" panose="020F0502020204030204" pitchFamily="34" charset="0"/>
              </a:rPr>
              <a:t>Ketvirtasis</a:t>
            </a:r>
          </a:p>
          <a:p>
            <a:pPr algn="ctr"/>
            <a:r>
              <a:rPr lang="lt-LT" sz="2800" b="1" dirty="0">
                <a:solidFill>
                  <a:srgbClr val="C00000"/>
                </a:solidFill>
                <a:latin typeface="Calibri" panose="020F0502020204030204" pitchFamily="34" charset="0"/>
                <a:cs typeface="Calibri" panose="020F0502020204030204" pitchFamily="34" charset="0"/>
              </a:rPr>
              <a:t>dalykas </a:t>
            </a:r>
            <a:endParaRPr lang="lt-LT" sz="2800" dirty="0">
              <a:latin typeface="Calibri" panose="020F0502020204030204" pitchFamily="34" charset="0"/>
              <a:cs typeface="Calibri" panose="020F0502020204030204" pitchFamily="34" charset="0"/>
            </a:endParaRPr>
          </a:p>
        </p:txBody>
      </p:sp>
      <p:sp>
        <p:nvSpPr>
          <p:cNvPr id="8" name="Rounded Rectangle 6">
            <a:extLst>
              <a:ext uri="{FF2B5EF4-FFF2-40B4-BE49-F238E27FC236}">
                <a16:creationId xmlns:a16="http://schemas.microsoft.com/office/drawing/2014/main" id="{01FB562E-7320-4DDE-84A3-02A08D25AC2C}"/>
              </a:ext>
            </a:extLst>
          </p:cNvPr>
          <p:cNvSpPr/>
          <p:nvPr/>
        </p:nvSpPr>
        <p:spPr>
          <a:xfrm>
            <a:off x="6160944" y="2021494"/>
            <a:ext cx="1820665"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anose="020F0502020204030204" pitchFamily="34" charset="0"/>
                <a:cs typeface="Calibri" panose="020F0502020204030204" pitchFamily="34" charset="0"/>
              </a:rPr>
              <a:t>Trečiasis dalykas </a:t>
            </a:r>
            <a:endParaRPr lang="lt-LT" sz="2800" dirty="0">
              <a:latin typeface="Calibri" panose="020F0502020204030204" pitchFamily="34" charset="0"/>
              <a:cs typeface="Calibri" panose="020F0502020204030204" pitchFamily="34" charset="0"/>
            </a:endParaRPr>
          </a:p>
        </p:txBody>
      </p:sp>
      <p:sp>
        <p:nvSpPr>
          <p:cNvPr id="9" name="Rounded Rectangle 7">
            <a:extLst>
              <a:ext uri="{FF2B5EF4-FFF2-40B4-BE49-F238E27FC236}">
                <a16:creationId xmlns:a16="http://schemas.microsoft.com/office/drawing/2014/main" id="{38410077-D55A-4725-ACAE-8FD411A5D501}"/>
              </a:ext>
            </a:extLst>
          </p:cNvPr>
          <p:cNvSpPr/>
          <p:nvPr/>
        </p:nvSpPr>
        <p:spPr>
          <a:xfrm>
            <a:off x="4187397" y="2021494"/>
            <a:ext cx="1820665"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anose="020F0502020204030204" pitchFamily="34" charset="0"/>
                <a:cs typeface="Calibri" panose="020F0502020204030204" pitchFamily="34" charset="0"/>
              </a:rPr>
              <a:t>Antrasis dalykas </a:t>
            </a:r>
            <a:endParaRPr lang="lt-LT" sz="2800" dirty="0">
              <a:latin typeface="Calibri" panose="020F0502020204030204" pitchFamily="34" charset="0"/>
              <a:cs typeface="Calibri" panose="020F0502020204030204" pitchFamily="34" charset="0"/>
            </a:endParaRPr>
          </a:p>
        </p:txBody>
      </p:sp>
      <p:sp>
        <p:nvSpPr>
          <p:cNvPr id="10" name="Rounded Rectangle 8">
            <a:extLst>
              <a:ext uri="{FF2B5EF4-FFF2-40B4-BE49-F238E27FC236}">
                <a16:creationId xmlns:a16="http://schemas.microsoft.com/office/drawing/2014/main" id="{332D469F-8CAD-4292-9071-0521C0875D54}"/>
              </a:ext>
            </a:extLst>
          </p:cNvPr>
          <p:cNvSpPr/>
          <p:nvPr/>
        </p:nvSpPr>
        <p:spPr>
          <a:xfrm>
            <a:off x="983989" y="3326477"/>
            <a:ext cx="2734668" cy="12540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solidFill>
                  <a:schemeClr val="tx1"/>
                </a:solidFill>
                <a:latin typeface="Calibri" panose="020F0502020204030204" pitchFamily="34" charset="0"/>
                <a:cs typeface="Calibri" panose="020F0502020204030204" pitchFamily="34" charset="0"/>
              </a:rPr>
              <a:t>brandos </a:t>
            </a:r>
            <a:r>
              <a:rPr lang="lt-LT" sz="2000" b="1" dirty="0">
                <a:solidFill>
                  <a:srgbClr val="C00000"/>
                </a:solidFill>
                <a:latin typeface="Calibri" panose="020F0502020204030204" pitchFamily="34" charset="0"/>
                <a:cs typeface="Calibri" panose="020F0502020204030204" pitchFamily="34" charset="0"/>
              </a:rPr>
              <a:t>egzamino ar </a:t>
            </a:r>
            <a:r>
              <a:rPr lang="lt-LT" sz="2000" b="1" dirty="0">
                <a:solidFill>
                  <a:schemeClr val="tx1"/>
                </a:solidFill>
                <a:latin typeface="Calibri" panose="020F0502020204030204" pitchFamily="34" charset="0"/>
                <a:cs typeface="Calibri" panose="020F0502020204030204" pitchFamily="34" charset="0"/>
              </a:rPr>
              <a:t>stojamojo egzamino (sporto pasiekimų) įvertinimas</a:t>
            </a:r>
            <a:endParaRPr lang="lt-LT" sz="2000" dirty="0">
              <a:solidFill>
                <a:schemeClr val="tx1"/>
              </a:solidFill>
              <a:latin typeface="Calibri" panose="020F0502020204030204" pitchFamily="34" charset="0"/>
              <a:cs typeface="Calibri" panose="020F0502020204030204" pitchFamily="34" charset="0"/>
            </a:endParaRPr>
          </a:p>
        </p:txBody>
      </p:sp>
      <p:sp>
        <p:nvSpPr>
          <p:cNvPr id="11" name="Rounded Rectangle 9">
            <a:extLst>
              <a:ext uri="{FF2B5EF4-FFF2-40B4-BE49-F238E27FC236}">
                <a16:creationId xmlns:a16="http://schemas.microsoft.com/office/drawing/2014/main" id="{B9603806-A73D-4C88-89D5-A43A829B86CB}"/>
              </a:ext>
            </a:extLst>
          </p:cNvPr>
          <p:cNvSpPr/>
          <p:nvPr/>
        </p:nvSpPr>
        <p:spPr>
          <a:xfrm>
            <a:off x="8733959" y="3303127"/>
            <a:ext cx="2574593" cy="10669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solidFill>
                  <a:schemeClr val="tx1"/>
                </a:solidFill>
                <a:latin typeface="Calibri" panose="020F0502020204030204" pitchFamily="34" charset="0"/>
                <a:cs typeface="Calibri" panose="020F0502020204030204" pitchFamily="34" charset="0"/>
              </a:rPr>
              <a:t>lietuvių kalbos ir literatūros brandos </a:t>
            </a:r>
            <a:r>
              <a:rPr lang="lt-LT" sz="2000" b="1" dirty="0">
                <a:solidFill>
                  <a:srgbClr val="C00000"/>
                </a:solidFill>
                <a:latin typeface="Calibri" panose="020F0502020204030204" pitchFamily="34" charset="0"/>
                <a:cs typeface="Calibri" panose="020F0502020204030204" pitchFamily="34" charset="0"/>
              </a:rPr>
              <a:t>egzamino </a:t>
            </a:r>
            <a:r>
              <a:rPr lang="lt-LT" sz="2000" b="1" dirty="0">
                <a:solidFill>
                  <a:schemeClr val="tx1"/>
                </a:solidFill>
                <a:latin typeface="Calibri" panose="020F0502020204030204" pitchFamily="34" charset="0"/>
                <a:cs typeface="Calibri" panose="020F0502020204030204" pitchFamily="34" charset="0"/>
              </a:rPr>
              <a:t>įvertinimas</a:t>
            </a:r>
            <a:endParaRPr lang="lt-LT" sz="2000" dirty="0">
              <a:solidFill>
                <a:schemeClr val="tx1"/>
              </a:solidFill>
              <a:latin typeface="Calibri" panose="020F0502020204030204" pitchFamily="34" charset="0"/>
              <a:cs typeface="Calibri" panose="020F0502020204030204" pitchFamily="34" charset="0"/>
            </a:endParaRPr>
          </a:p>
        </p:txBody>
      </p:sp>
      <p:sp>
        <p:nvSpPr>
          <p:cNvPr id="12" name="Down Arrow 10">
            <a:extLst>
              <a:ext uri="{FF2B5EF4-FFF2-40B4-BE49-F238E27FC236}">
                <a16:creationId xmlns:a16="http://schemas.microsoft.com/office/drawing/2014/main" id="{0DF5B935-2090-44F7-A3FA-7B67CADB9023}"/>
              </a:ext>
            </a:extLst>
          </p:cNvPr>
          <p:cNvSpPr/>
          <p:nvPr/>
        </p:nvSpPr>
        <p:spPr>
          <a:xfrm>
            <a:off x="2103730" y="2722127"/>
            <a:ext cx="504056" cy="5966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13" name="Down Arrow 11">
            <a:extLst>
              <a:ext uri="{FF2B5EF4-FFF2-40B4-BE49-F238E27FC236}">
                <a16:creationId xmlns:a16="http://schemas.microsoft.com/office/drawing/2014/main" id="{947A9E38-418F-4DD6-A4DE-3AEE6776E380}"/>
              </a:ext>
            </a:extLst>
          </p:cNvPr>
          <p:cNvSpPr/>
          <p:nvPr/>
        </p:nvSpPr>
        <p:spPr>
          <a:xfrm>
            <a:off x="9675052" y="2688109"/>
            <a:ext cx="504056" cy="5966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14" name="Down Arrow 12">
            <a:extLst>
              <a:ext uri="{FF2B5EF4-FFF2-40B4-BE49-F238E27FC236}">
                <a16:creationId xmlns:a16="http://schemas.microsoft.com/office/drawing/2014/main" id="{21321D24-4337-4DBD-8F9D-068AB760B01E}"/>
              </a:ext>
            </a:extLst>
          </p:cNvPr>
          <p:cNvSpPr/>
          <p:nvPr/>
        </p:nvSpPr>
        <p:spPr>
          <a:xfrm>
            <a:off x="5215917" y="3004947"/>
            <a:ext cx="504056" cy="5966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15" name="Down Arrow 13">
            <a:extLst>
              <a:ext uri="{FF2B5EF4-FFF2-40B4-BE49-F238E27FC236}">
                <a16:creationId xmlns:a16="http://schemas.microsoft.com/office/drawing/2014/main" id="{4A40FA4F-3676-4C02-B020-92E7328B7372}"/>
              </a:ext>
            </a:extLst>
          </p:cNvPr>
          <p:cNvSpPr/>
          <p:nvPr/>
        </p:nvSpPr>
        <p:spPr>
          <a:xfrm>
            <a:off x="6296028" y="3004824"/>
            <a:ext cx="504056" cy="5966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16" name="Rounded Rectangle 3">
            <a:extLst>
              <a:ext uri="{FF2B5EF4-FFF2-40B4-BE49-F238E27FC236}">
                <a16:creationId xmlns:a16="http://schemas.microsoft.com/office/drawing/2014/main" id="{11A10364-B44C-441B-9714-228DD9B4DF3C}"/>
              </a:ext>
            </a:extLst>
          </p:cNvPr>
          <p:cNvSpPr/>
          <p:nvPr/>
        </p:nvSpPr>
        <p:spPr>
          <a:xfrm>
            <a:off x="4819930" y="5370809"/>
            <a:ext cx="2376264" cy="10669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20 %</a:t>
            </a:r>
          </a:p>
          <a:p>
            <a:pPr algn="ctr"/>
            <a:r>
              <a:rPr lang="lt-LT" sz="2000" b="1" dirty="0">
                <a:solidFill>
                  <a:schemeClr val="tx1"/>
                </a:solidFill>
                <a:latin typeface="Calibri" panose="020F0502020204030204" pitchFamily="34" charset="0"/>
                <a:cs typeface="Calibri" panose="020F0502020204030204" pitchFamily="34" charset="0"/>
              </a:rPr>
              <a:t>(0,2 koeficientas)</a:t>
            </a:r>
            <a:endParaRPr lang="lt-LT" sz="2000" dirty="0">
              <a:solidFill>
                <a:schemeClr val="tx1"/>
              </a:solidFill>
              <a:latin typeface="Calibri" panose="020F0502020204030204" pitchFamily="34" charset="0"/>
              <a:cs typeface="Calibri" panose="020F0502020204030204" pitchFamily="34" charset="0"/>
            </a:endParaRPr>
          </a:p>
        </p:txBody>
      </p:sp>
      <p:sp>
        <p:nvSpPr>
          <p:cNvPr id="17" name="Rounded Rectangle 8">
            <a:extLst>
              <a:ext uri="{FF2B5EF4-FFF2-40B4-BE49-F238E27FC236}">
                <a16:creationId xmlns:a16="http://schemas.microsoft.com/office/drawing/2014/main" id="{14F17FEA-A670-4FFB-8A43-F030BBB56D21}"/>
              </a:ext>
            </a:extLst>
          </p:cNvPr>
          <p:cNvSpPr/>
          <p:nvPr/>
        </p:nvSpPr>
        <p:spPr>
          <a:xfrm>
            <a:off x="1163191" y="5280027"/>
            <a:ext cx="2376263" cy="10100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solidFill>
                  <a:schemeClr val="tx1"/>
                </a:solidFill>
                <a:latin typeface="Calibri" panose="020F0502020204030204" pitchFamily="34" charset="0"/>
                <a:cs typeface="Calibri" panose="020F0502020204030204" pitchFamily="34" charset="0"/>
              </a:rPr>
              <a:t>40 %</a:t>
            </a:r>
          </a:p>
          <a:p>
            <a:pPr algn="ctr"/>
            <a:r>
              <a:rPr lang="lt-LT" sz="2000" b="1" dirty="0">
                <a:solidFill>
                  <a:schemeClr val="tx1"/>
                </a:solidFill>
                <a:latin typeface="Calibri" panose="020F0502020204030204" pitchFamily="34" charset="0"/>
                <a:cs typeface="Calibri" panose="020F0502020204030204" pitchFamily="34" charset="0"/>
              </a:rPr>
              <a:t>(0,4 koeficientas)</a:t>
            </a:r>
            <a:endParaRPr lang="lt-LT" sz="2000" dirty="0">
              <a:solidFill>
                <a:schemeClr val="tx1"/>
              </a:solidFill>
              <a:latin typeface="Calibri" panose="020F0502020204030204" pitchFamily="34" charset="0"/>
              <a:cs typeface="Calibri" panose="020F0502020204030204" pitchFamily="34" charset="0"/>
            </a:endParaRPr>
          </a:p>
        </p:txBody>
      </p:sp>
      <p:sp>
        <p:nvSpPr>
          <p:cNvPr id="18" name="Rounded Rectangle 9">
            <a:extLst>
              <a:ext uri="{FF2B5EF4-FFF2-40B4-BE49-F238E27FC236}">
                <a16:creationId xmlns:a16="http://schemas.microsoft.com/office/drawing/2014/main" id="{2E077F5E-2786-4138-9A9B-BA4855BCEEF1}"/>
              </a:ext>
            </a:extLst>
          </p:cNvPr>
          <p:cNvSpPr/>
          <p:nvPr/>
        </p:nvSpPr>
        <p:spPr>
          <a:xfrm>
            <a:off x="8711973" y="5067362"/>
            <a:ext cx="2430214"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20 %</a:t>
            </a:r>
          </a:p>
          <a:p>
            <a:pPr algn="ctr"/>
            <a:r>
              <a:rPr lang="lt-LT" sz="2000" b="1" dirty="0">
                <a:solidFill>
                  <a:schemeClr val="tx1"/>
                </a:solidFill>
                <a:latin typeface="Calibri" panose="020F0502020204030204" pitchFamily="34" charset="0"/>
                <a:cs typeface="Calibri" panose="020F0502020204030204" pitchFamily="34" charset="0"/>
              </a:rPr>
              <a:t>(0,2 koeficientas)</a:t>
            </a:r>
            <a:endParaRPr lang="lt-LT" sz="2000" dirty="0">
              <a:solidFill>
                <a:schemeClr val="tx1"/>
              </a:solidFill>
              <a:latin typeface="Calibri" panose="020F0502020204030204" pitchFamily="34" charset="0"/>
              <a:cs typeface="Calibri" panose="020F0502020204030204" pitchFamily="34" charset="0"/>
            </a:endParaRPr>
          </a:p>
        </p:txBody>
      </p:sp>
      <p:sp>
        <p:nvSpPr>
          <p:cNvPr id="19" name="Down Arrow 10">
            <a:extLst>
              <a:ext uri="{FF2B5EF4-FFF2-40B4-BE49-F238E27FC236}">
                <a16:creationId xmlns:a16="http://schemas.microsoft.com/office/drawing/2014/main" id="{84F9A8D5-8CD2-4551-9DD1-9F0E302224DF}"/>
              </a:ext>
            </a:extLst>
          </p:cNvPr>
          <p:cNvSpPr/>
          <p:nvPr/>
        </p:nvSpPr>
        <p:spPr>
          <a:xfrm>
            <a:off x="2103730" y="4631988"/>
            <a:ext cx="504056" cy="5966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20" name="Down Arrow 11">
            <a:extLst>
              <a:ext uri="{FF2B5EF4-FFF2-40B4-BE49-F238E27FC236}">
                <a16:creationId xmlns:a16="http://schemas.microsoft.com/office/drawing/2014/main" id="{724E4C67-03B2-4056-AF18-42E2B231B313}"/>
              </a:ext>
            </a:extLst>
          </p:cNvPr>
          <p:cNvSpPr/>
          <p:nvPr/>
        </p:nvSpPr>
        <p:spPr>
          <a:xfrm>
            <a:off x="9675052" y="4420398"/>
            <a:ext cx="504056" cy="5966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21" name="Down Arrow 12">
            <a:extLst>
              <a:ext uri="{FF2B5EF4-FFF2-40B4-BE49-F238E27FC236}">
                <a16:creationId xmlns:a16="http://schemas.microsoft.com/office/drawing/2014/main" id="{AE1376C5-F317-4FDB-9A8A-8DE8BFA02BF7}"/>
              </a:ext>
            </a:extLst>
          </p:cNvPr>
          <p:cNvSpPr/>
          <p:nvPr/>
        </p:nvSpPr>
        <p:spPr>
          <a:xfrm>
            <a:off x="5245305" y="4738188"/>
            <a:ext cx="504056" cy="5966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22" name="Down Arrow 13">
            <a:extLst>
              <a:ext uri="{FF2B5EF4-FFF2-40B4-BE49-F238E27FC236}">
                <a16:creationId xmlns:a16="http://schemas.microsoft.com/office/drawing/2014/main" id="{4C8D4BA3-C749-4339-B630-9DF4FF4B98EF}"/>
              </a:ext>
            </a:extLst>
          </p:cNvPr>
          <p:cNvSpPr/>
          <p:nvPr/>
        </p:nvSpPr>
        <p:spPr>
          <a:xfrm>
            <a:off x="6296028" y="4718702"/>
            <a:ext cx="504056" cy="5966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8405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5" descr="Window">
            <a:extLst>
              <a:ext uri="{FF2B5EF4-FFF2-40B4-BE49-F238E27FC236}">
                <a16:creationId xmlns:a16="http://schemas.microsoft.com/office/drawing/2014/main" id="{0BF6B58C-3BAF-4680-9DCA-A7C2DF2D7C67}"/>
              </a:ext>
            </a:extLst>
          </p:cNvPr>
          <p:cNvPicPr>
            <a:picLocks noChangeAspect="1"/>
          </p:cNvPicPr>
          <p:nvPr/>
        </p:nvPicPr>
        <p:blipFill>
          <a:blip r:embed="rId2"/>
          <a:srcRect/>
          <a:stretch>
            <a:fillRect/>
          </a:stretch>
        </p:blipFill>
        <p:spPr>
          <a:xfrm>
            <a:off x="2972646" y="0"/>
            <a:ext cx="5780735" cy="6762330"/>
          </a:xfrm>
          <a:prstGeom prst="rect">
            <a:avLst/>
          </a:prstGeom>
        </p:spPr>
      </p:pic>
      <p:sp>
        <p:nvSpPr>
          <p:cNvPr id="15" name="Text Placeholder 3">
            <a:extLst>
              <a:ext uri="{FF2B5EF4-FFF2-40B4-BE49-F238E27FC236}">
                <a16:creationId xmlns:a16="http://schemas.microsoft.com/office/drawing/2014/main" id="{B1363E96-CD81-46DC-95F5-EBBDC8645CA8}"/>
              </a:ext>
            </a:extLst>
          </p:cNvPr>
          <p:cNvSpPr>
            <a:spLocks noGrp="1"/>
          </p:cNvSpPr>
          <p:nvPr>
            <p:ph type="body" sz="quarter" idx="12"/>
          </p:nvPr>
        </p:nvSpPr>
        <p:spPr>
          <a:xfrm>
            <a:off x="480439" y="416491"/>
            <a:ext cx="881001" cy="569029"/>
          </a:xfrm>
        </p:spPr>
        <p:txBody>
          <a:bodyPr/>
          <a:lstStyle/>
          <a:p>
            <a:r>
              <a:rPr lang="lt-LT" dirty="0"/>
              <a:t>12</a:t>
            </a:r>
            <a:r>
              <a:rPr lang="en-LT" dirty="0"/>
              <a:t>.</a:t>
            </a:r>
          </a:p>
        </p:txBody>
      </p:sp>
    </p:spTree>
    <p:extLst>
      <p:ext uri="{BB962C8B-B14F-4D97-AF65-F5344CB8AC3E}">
        <p14:creationId xmlns:p14="http://schemas.microsoft.com/office/powerpoint/2010/main" val="2988584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6227F99E-D4CE-4596-9819-CF7D97AD6AD0}"/>
              </a:ext>
            </a:extLst>
          </p:cNvPr>
          <p:cNvSpPr>
            <a:spLocks noGrp="1"/>
          </p:cNvSpPr>
          <p:nvPr>
            <p:ph type="body" sz="quarter" idx="12"/>
          </p:nvPr>
        </p:nvSpPr>
        <p:spPr>
          <a:xfrm>
            <a:off x="480439" y="416491"/>
            <a:ext cx="881001" cy="569029"/>
          </a:xfrm>
        </p:spPr>
        <p:txBody>
          <a:bodyPr/>
          <a:lstStyle/>
          <a:p>
            <a:r>
              <a:rPr lang="lt-LT" dirty="0"/>
              <a:t>13</a:t>
            </a:r>
            <a:r>
              <a:rPr lang="en-LT" dirty="0"/>
              <a:t>.</a:t>
            </a:r>
          </a:p>
        </p:txBody>
      </p:sp>
      <p:pic>
        <p:nvPicPr>
          <p:cNvPr id="4" name="Picture Placeholder 5" descr="Window">
            <a:extLst>
              <a:ext uri="{FF2B5EF4-FFF2-40B4-BE49-F238E27FC236}">
                <a16:creationId xmlns:a16="http://schemas.microsoft.com/office/drawing/2014/main" id="{57FB9F8C-EBB3-4790-8762-CC14ED26C0B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2851218" y="44793"/>
            <a:ext cx="6008695" cy="6768414"/>
          </a:xfrm>
          <a:prstGeom prst="rect">
            <a:avLst/>
          </a:prstGeom>
        </p:spPr>
      </p:pic>
    </p:spTree>
    <p:extLst>
      <p:ext uri="{BB962C8B-B14F-4D97-AF65-F5344CB8AC3E}">
        <p14:creationId xmlns:p14="http://schemas.microsoft.com/office/powerpoint/2010/main" val="2529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5" descr="2951_priedas_DEL-2023-IR-2024-METU-STOJANCIUJU-I-UNIVERSITETINES-PIRMOSIOS-PAKOPOS-IR-VIENTISASIAS-STUDIJAS-KONKURSINIU-MOKOMUJU-DALYKU-PAGAL-STUDIJU-KRYPTIS.pdf — Mozilla Firefox">
            <a:extLst>
              <a:ext uri="{FF2B5EF4-FFF2-40B4-BE49-F238E27FC236}">
                <a16:creationId xmlns:a16="http://schemas.microsoft.com/office/drawing/2014/main" id="{38C6E110-789D-4424-B868-8B620DAF6FA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532660" y="2606905"/>
            <a:ext cx="11420010" cy="1361413"/>
          </a:xfrm>
          <a:prstGeom prst="rect">
            <a:avLst/>
          </a:prstGeom>
        </p:spPr>
      </p:pic>
      <p:sp>
        <p:nvSpPr>
          <p:cNvPr id="3" name="Text Placeholder 3">
            <a:extLst>
              <a:ext uri="{FF2B5EF4-FFF2-40B4-BE49-F238E27FC236}">
                <a16:creationId xmlns:a16="http://schemas.microsoft.com/office/drawing/2014/main" id="{8A5355EC-6785-4218-9705-244587F5ADAA}"/>
              </a:ext>
            </a:extLst>
          </p:cNvPr>
          <p:cNvSpPr>
            <a:spLocks noGrp="1"/>
          </p:cNvSpPr>
          <p:nvPr>
            <p:ph type="body" sz="quarter" idx="12"/>
          </p:nvPr>
        </p:nvSpPr>
        <p:spPr>
          <a:xfrm>
            <a:off x="480439" y="416491"/>
            <a:ext cx="881001" cy="569029"/>
          </a:xfrm>
        </p:spPr>
        <p:txBody>
          <a:bodyPr/>
          <a:lstStyle/>
          <a:p>
            <a:r>
              <a:rPr lang="lt-LT" dirty="0"/>
              <a:t>14</a:t>
            </a:r>
            <a:r>
              <a:rPr lang="en-LT" dirty="0"/>
              <a:t>.</a:t>
            </a:r>
          </a:p>
        </p:txBody>
      </p:sp>
    </p:spTree>
    <p:extLst>
      <p:ext uri="{BB962C8B-B14F-4D97-AF65-F5344CB8AC3E}">
        <p14:creationId xmlns:p14="http://schemas.microsoft.com/office/powerpoint/2010/main" val="3241982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00B712-566C-EB8B-207A-DE5967D62B83}"/>
              </a:ext>
            </a:extLst>
          </p:cNvPr>
          <p:cNvSpPr>
            <a:spLocks noGrp="1"/>
          </p:cNvSpPr>
          <p:nvPr>
            <p:ph type="body" sz="quarter" idx="10"/>
          </p:nvPr>
        </p:nvSpPr>
        <p:spPr>
          <a:xfrm>
            <a:off x="312953" y="1665679"/>
            <a:ext cx="5495925" cy="2418050"/>
          </a:xfrm>
        </p:spPr>
        <p:txBody>
          <a:bodyPr/>
          <a:lstStyle/>
          <a:p>
            <a:pPr algn="ctr"/>
            <a:r>
              <a:rPr lang="en-US" sz="5400" b="1" dirty="0">
                <a:latin typeface="Calibri" panose="020F0502020204030204" pitchFamily="34" charset="0"/>
                <a:cs typeface="Calibri" panose="020F0502020204030204" pitchFamily="34" charset="0"/>
              </a:rPr>
              <a:t>MINIMAL</a:t>
            </a:r>
            <a:r>
              <a:rPr lang="lt-LT" sz="5400" b="1" dirty="0">
                <a:latin typeface="Calibri" panose="020F0502020204030204" pitchFamily="34" charset="0"/>
                <a:cs typeface="Calibri" panose="020F0502020204030204" pitchFamily="34" charset="0"/>
              </a:rPr>
              <a:t>ŪS</a:t>
            </a:r>
          </a:p>
          <a:p>
            <a:pPr algn="ctr"/>
            <a:r>
              <a:rPr lang="lt-LT" sz="5400" b="1" dirty="0">
                <a:latin typeface="Calibri" panose="020F0502020204030204" pitchFamily="34" charset="0"/>
                <a:cs typeface="Calibri" panose="020F0502020204030204" pitchFamily="34" charset="0"/>
              </a:rPr>
              <a:t>REIKALAVIMAI</a:t>
            </a:r>
          </a:p>
          <a:p>
            <a:pPr algn="ctr"/>
            <a:r>
              <a:rPr lang="lt-LT" sz="5400" b="1" dirty="0">
                <a:latin typeface="Calibri" panose="020F0502020204030204" pitchFamily="34" charset="0"/>
                <a:cs typeface="Calibri" panose="020F0502020204030204" pitchFamily="34" charset="0"/>
              </a:rPr>
              <a:t>202</a:t>
            </a:r>
            <a:r>
              <a:rPr lang="en-US" sz="5400" b="1" dirty="0">
                <a:latin typeface="Calibri" panose="020F0502020204030204" pitchFamily="34" charset="0"/>
                <a:cs typeface="Calibri" panose="020F0502020204030204" pitchFamily="34" charset="0"/>
              </a:rPr>
              <a:t>4</a:t>
            </a:r>
            <a:r>
              <a:rPr lang="lt-LT" sz="5400" b="1" dirty="0">
                <a:latin typeface="Calibri" panose="020F0502020204030204" pitchFamily="34" charset="0"/>
                <a:cs typeface="Calibri" panose="020F0502020204030204" pitchFamily="34" charset="0"/>
              </a:rPr>
              <a:t> metais</a:t>
            </a:r>
            <a:endParaRPr lang="en-LT" dirty="0"/>
          </a:p>
        </p:txBody>
      </p:sp>
      <p:sp>
        <p:nvSpPr>
          <p:cNvPr id="4" name="Text Placeholder 3">
            <a:extLst>
              <a:ext uri="{FF2B5EF4-FFF2-40B4-BE49-F238E27FC236}">
                <a16:creationId xmlns:a16="http://schemas.microsoft.com/office/drawing/2014/main" id="{5C218F96-CF32-EB97-A938-1FFFF0B69FCB}"/>
              </a:ext>
            </a:extLst>
          </p:cNvPr>
          <p:cNvSpPr>
            <a:spLocks noGrp="1"/>
          </p:cNvSpPr>
          <p:nvPr>
            <p:ph type="body" sz="quarter" idx="12"/>
          </p:nvPr>
        </p:nvSpPr>
        <p:spPr/>
        <p:txBody>
          <a:bodyPr/>
          <a:lstStyle/>
          <a:p>
            <a:r>
              <a:rPr lang="en-LT" dirty="0"/>
              <a:t>01.</a:t>
            </a:r>
          </a:p>
        </p:txBody>
      </p:sp>
    </p:spTree>
    <p:extLst>
      <p:ext uri="{BB962C8B-B14F-4D97-AF65-F5344CB8AC3E}">
        <p14:creationId xmlns:p14="http://schemas.microsoft.com/office/powerpoint/2010/main" val="380247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15</a:t>
            </a:r>
            <a:r>
              <a:rPr lang="en-LT" dirty="0"/>
              <a:t>.</a:t>
            </a:r>
          </a:p>
        </p:txBody>
      </p:sp>
      <p:pic>
        <p:nvPicPr>
          <p:cNvPr id="23" name="Picture Placeholder 5" descr="BRANDOS ATESTATO DALYKŲ IR STOJAMŲJŲ EGZAMINŲ ĮTAKA KONKURSINEI EILEI Į UNIVERSITETINES STUDIJAS SUDARYTI PAGAL STUDIJŲ KRYPTIS AR KRYPČIŲ GRUPES.docx - Word">
            <a:extLst>
              <a:ext uri="{FF2B5EF4-FFF2-40B4-BE49-F238E27FC236}">
                <a16:creationId xmlns:a16="http://schemas.microsoft.com/office/drawing/2014/main" id="{5D2F64FC-C7BE-45A5-ACA6-E6FB88425D2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1361440" y="142332"/>
            <a:ext cx="10628312" cy="6573335"/>
          </a:xfrm>
          <a:prstGeom prst="rect">
            <a:avLst/>
          </a:prstGeom>
        </p:spPr>
      </p:pic>
    </p:spTree>
    <p:extLst>
      <p:ext uri="{BB962C8B-B14F-4D97-AF65-F5344CB8AC3E}">
        <p14:creationId xmlns:p14="http://schemas.microsoft.com/office/powerpoint/2010/main" val="527260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16</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46797" y="528320"/>
            <a:ext cx="8098405" cy="56903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Pagrindiniai kriterijai</a:t>
            </a:r>
          </a:p>
        </p:txBody>
      </p:sp>
      <p:sp>
        <p:nvSpPr>
          <p:cNvPr id="5" name="Rounded Rectangle 2">
            <a:extLst>
              <a:ext uri="{FF2B5EF4-FFF2-40B4-BE49-F238E27FC236}">
                <a16:creationId xmlns:a16="http://schemas.microsoft.com/office/drawing/2014/main" id="{AFD91AC9-D00A-43A0-AC45-972DA135822A}"/>
              </a:ext>
            </a:extLst>
          </p:cNvPr>
          <p:cNvSpPr/>
          <p:nvPr/>
        </p:nvSpPr>
        <p:spPr>
          <a:xfrm>
            <a:off x="1444289" y="1733462"/>
            <a:ext cx="1822939"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anose="020F0502020204030204" pitchFamily="34" charset="0"/>
                <a:cs typeface="Calibri" panose="020F0502020204030204" pitchFamily="34" charset="0"/>
              </a:rPr>
              <a:t>Pirmasis dalykas</a:t>
            </a:r>
            <a:endParaRPr lang="lt-LT" sz="2800" dirty="0">
              <a:latin typeface="Calibri" panose="020F0502020204030204" pitchFamily="34" charset="0"/>
              <a:cs typeface="Calibri" panose="020F0502020204030204" pitchFamily="34" charset="0"/>
            </a:endParaRPr>
          </a:p>
        </p:txBody>
      </p:sp>
      <p:sp>
        <p:nvSpPr>
          <p:cNvPr id="6" name="Rounded Rectangle 3">
            <a:extLst>
              <a:ext uri="{FF2B5EF4-FFF2-40B4-BE49-F238E27FC236}">
                <a16:creationId xmlns:a16="http://schemas.microsoft.com/office/drawing/2014/main" id="{8416A319-2B8E-4B78-A1F9-AD797AEF3CCD}"/>
              </a:ext>
            </a:extLst>
          </p:cNvPr>
          <p:cNvSpPr/>
          <p:nvPr/>
        </p:nvSpPr>
        <p:spPr>
          <a:xfrm>
            <a:off x="4836623" y="3615775"/>
            <a:ext cx="2376264" cy="10669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solidFill>
                  <a:schemeClr val="tx1"/>
                </a:solidFill>
                <a:latin typeface="Calibri" panose="020F0502020204030204" pitchFamily="34" charset="0"/>
                <a:cs typeface="Calibri" panose="020F0502020204030204" pitchFamily="34" charset="0"/>
              </a:rPr>
              <a:t>brandos </a:t>
            </a:r>
            <a:r>
              <a:rPr lang="lt-LT" sz="2000" b="1" dirty="0">
                <a:solidFill>
                  <a:srgbClr val="C00000"/>
                </a:solidFill>
                <a:latin typeface="Calibri" panose="020F0502020204030204" pitchFamily="34" charset="0"/>
                <a:cs typeface="Calibri" panose="020F0502020204030204" pitchFamily="34" charset="0"/>
              </a:rPr>
              <a:t>egzamino</a:t>
            </a:r>
            <a:r>
              <a:rPr lang="lt-LT" sz="2000" b="1" dirty="0">
                <a:solidFill>
                  <a:schemeClr val="tx1"/>
                </a:solidFill>
                <a:latin typeface="Calibri" panose="020F0502020204030204" pitchFamily="34" charset="0"/>
                <a:cs typeface="Calibri" panose="020F0502020204030204" pitchFamily="34" charset="0"/>
              </a:rPr>
              <a:t> įvertinimas arba </a:t>
            </a:r>
            <a:r>
              <a:rPr lang="lt-LT" sz="2000" b="1" dirty="0">
                <a:solidFill>
                  <a:srgbClr val="C00000"/>
                </a:solidFill>
                <a:latin typeface="Calibri" panose="020F0502020204030204" pitchFamily="34" charset="0"/>
                <a:cs typeface="Calibri" panose="020F0502020204030204" pitchFamily="34" charset="0"/>
              </a:rPr>
              <a:t>metinis</a:t>
            </a:r>
            <a:r>
              <a:rPr lang="lt-LT" sz="2000" b="1" dirty="0">
                <a:solidFill>
                  <a:schemeClr val="tx1"/>
                </a:solidFill>
                <a:latin typeface="Calibri" panose="020F0502020204030204" pitchFamily="34" charset="0"/>
                <a:cs typeface="Calibri" panose="020F0502020204030204" pitchFamily="34" charset="0"/>
              </a:rPr>
              <a:t> pažymys</a:t>
            </a:r>
            <a:endParaRPr lang="lt-LT" sz="2000" dirty="0">
              <a:solidFill>
                <a:schemeClr val="tx1"/>
              </a:solidFill>
              <a:latin typeface="Calibri" panose="020F0502020204030204" pitchFamily="34" charset="0"/>
              <a:cs typeface="Calibri" panose="020F0502020204030204" pitchFamily="34" charset="0"/>
            </a:endParaRPr>
          </a:p>
        </p:txBody>
      </p:sp>
      <p:sp>
        <p:nvSpPr>
          <p:cNvPr id="7" name="Rounded Rectangle 5">
            <a:extLst>
              <a:ext uri="{FF2B5EF4-FFF2-40B4-BE49-F238E27FC236}">
                <a16:creationId xmlns:a16="http://schemas.microsoft.com/office/drawing/2014/main" id="{E72D3FA9-0A09-421D-9E00-026579BFB315}"/>
              </a:ext>
            </a:extLst>
          </p:cNvPr>
          <p:cNvSpPr/>
          <p:nvPr/>
        </p:nvSpPr>
        <p:spPr>
          <a:xfrm>
            <a:off x="9007245" y="1733462"/>
            <a:ext cx="1820665"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anose="020F0502020204030204" pitchFamily="34" charset="0"/>
                <a:cs typeface="Calibri" panose="020F0502020204030204" pitchFamily="34" charset="0"/>
              </a:rPr>
              <a:t>Ketvirtasis</a:t>
            </a:r>
          </a:p>
          <a:p>
            <a:pPr algn="ctr"/>
            <a:r>
              <a:rPr lang="lt-LT" sz="2800" b="1" dirty="0">
                <a:solidFill>
                  <a:srgbClr val="C00000"/>
                </a:solidFill>
                <a:latin typeface="Calibri" panose="020F0502020204030204" pitchFamily="34" charset="0"/>
                <a:cs typeface="Calibri" panose="020F0502020204030204" pitchFamily="34" charset="0"/>
              </a:rPr>
              <a:t>dalykas </a:t>
            </a:r>
            <a:endParaRPr lang="lt-LT" sz="2800" dirty="0">
              <a:latin typeface="Calibri" panose="020F0502020204030204" pitchFamily="34" charset="0"/>
              <a:cs typeface="Calibri" panose="020F0502020204030204" pitchFamily="34" charset="0"/>
            </a:endParaRPr>
          </a:p>
        </p:txBody>
      </p:sp>
      <p:sp>
        <p:nvSpPr>
          <p:cNvPr id="8" name="Rounded Rectangle 6">
            <a:extLst>
              <a:ext uri="{FF2B5EF4-FFF2-40B4-BE49-F238E27FC236}">
                <a16:creationId xmlns:a16="http://schemas.microsoft.com/office/drawing/2014/main" id="{01FB562E-7320-4DDE-84A3-02A08D25AC2C}"/>
              </a:ext>
            </a:extLst>
          </p:cNvPr>
          <p:cNvSpPr/>
          <p:nvPr/>
        </p:nvSpPr>
        <p:spPr>
          <a:xfrm>
            <a:off x="6160944" y="2021494"/>
            <a:ext cx="1820665"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anose="020F0502020204030204" pitchFamily="34" charset="0"/>
                <a:cs typeface="Calibri" panose="020F0502020204030204" pitchFamily="34" charset="0"/>
              </a:rPr>
              <a:t>Trečiasis dalykas </a:t>
            </a:r>
            <a:endParaRPr lang="lt-LT" sz="2800" dirty="0">
              <a:latin typeface="Calibri" panose="020F0502020204030204" pitchFamily="34" charset="0"/>
              <a:cs typeface="Calibri" panose="020F0502020204030204" pitchFamily="34" charset="0"/>
            </a:endParaRPr>
          </a:p>
        </p:txBody>
      </p:sp>
      <p:sp>
        <p:nvSpPr>
          <p:cNvPr id="9" name="Rounded Rectangle 7">
            <a:extLst>
              <a:ext uri="{FF2B5EF4-FFF2-40B4-BE49-F238E27FC236}">
                <a16:creationId xmlns:a16="http://schemas.microsoft.com/office/drawing/2014/main" id="{38410077-D55A-4725-ACAE-8FD411A5D501}"/>
              </a:ext>
            </a:extLst>
          </p:cNvPr>
          <p:cNvSpPr/>
          <p:nvPr/>
        </p:nvSpPr>
        <p:spPr>
          <a:xfrm>
            <a:off x="4187397" y="2021494"/>
            <a:ext cx="1820665"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rgbClr val="C00000"/>
                </a:solidFill>
                <a:latin typeface="Calibri" panose="020F0502020204030204" pitchFamily="34" charset="0"/>
                <a:cs typeface="Calibri" panose="020F0502020204030204" pitchFamily="34" charset="0"/>
              </a:rPr>
              <a:t>Antrasis dalykas </a:t>
            </a:r>
            <a:endParaRPr lang="lt-LT" sz="2800" dirty="0">
              <a:latin typeface="Calibri" panose="020F0502020204030204" pitchFamily="34" charset="0"/>
              <a:cs typeface="Calibri" panose="020F0502020204030204" pitchFamily="34" charset="0"/>
            </a:endParaRPr>
          </a:p>
        </p:txBody>
      </p:sp>
      <p:sp>
        <p:nvSpPr>
          <p:cNvPr id="10" name="Rounded Rectangle 8">
            <a:extLst>
              <a:ext uri="{FF2B5EF4-FFF2-40B4-BE49-F238E27FC236}">
                <a16:creationId xmlns:a16="http://schemas.microsoft.com/office/drawing/2014/main" id="{332D469F-8CAD-4292-9071-0521C0875D54}"/>
              </a:ext>
            </a:extLst>
          </p:cNvPr>
          <p:cNvSpPr/>
          <p:nvPr/>
        </p:nvSpPr>
        <p:spPr>
          <a:xfrm>
            <a:off x="983989" y="3326477"/>
            <a:ext cx="2734668" cy="125407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solidFill>
                  <a:schemeClr val="tx1"/>
                </a:solidFill>
                <a:latin typeface="Calibri" panose="020F0502020204030204" pitchFamily="34" charset="0"/>
                <a:cs typeface="Calibri" panose="020F0502020204030204" pitchFamily="34" charset="0"/>
              </a:rPr>
              <a:t>brandos </a:t>
            </a:r>
            <a:r>
              <a:rPr lang="lt-LT" sz="2000" b="1" dirty="0">
                <a:solidFill>
                  <a:srgbClr val="C00000"/>
                </a:solidFill>
                <a:latin typeface="Calibri" panose="020F0502020204030204" pitchFamily="34" charset="0"/>
                <a:cs typeface="Calibri" panose="020F0502020204030204" pitchFamily="34" charset="0"/>
              </a:rPr>
              <a:t>egzamino ar </a:t>
            </a:r>
            <a:r>
              <a:rPr lang="lt-LT" sz="2000" b="1" dirty="0">
                <a:solidFill>
                  <a:schemeClr val="tx1"/>
                </a:solidFill>
                <a:latin typeface="Calibri" panose="020F0502020204030204" pitchFamily="34" charset="0"/>
                <a:cs typeface="Calibri" panose="020F0502020204030204" pitchFamily="34" charset="0"/>
              </a:rPr>
              <a:t>stojamojo egzamino (sporto pasiekimų) įvertinimas</a:t>
            </a:r>
            <a:endParaRPr lang="lt-LT" sz="2000" dirty="0">
              <a:solidFill>
                <a:schemeClr val="tx1"/>
              </a:solidFill>
              <a:latin typeface="Calibri" panose="020F0502020204030204" pitchFamily="34" charset="0"/>
              <a:cs typeface="Calibri" panose="020F0502020204030204" pitchFamily="34" charset="0"/>
            </a:endParaRPr>
          </a:p>
        </p:txBody>
      </p:sp>
      <p:sp>
        <p:nvSpPr>
          <p:cNvPr id="11" name="Rounded Rectangle 9">
            <a:extLst>
              <a:ext uri="{FF2B5EF4-FFF2-40B4-BE49-F238E27FC236}">
                <a16:creationId xmlns:a16="http://schemas.microsoft.com/office/drawing/2014/main" id="{B9603806-A73D-4C88-89D5-A43A829B86CB}"/>
              </a:ext>
            </a:extLst>
          </p:cNvPr>
          <p:cNvSpPr/>
          <p:nvPr/>
        </p:nvSpPr>
        <p:spPr>
          <a:xfrm>
            <a:off x="8733959" y="3303127"/>
            <a:ext cx="2574593" cy="10669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b="1" dirty="0">
                <a:solidFill>
                  <a:schemeClr val="tx1"/>
                </a:solidFill>
                <a:latin typeface="Calibri" panose="020F0502020204030204" pitchFamily="34" charset="0"/>
                <a:cs typeface="Calibri" panose="020F0502020204030204" pitchFamily="34" charset="0"/>
              </a:rPr>
              <a:t>lietuvių kalbos ir literatūros brandos </a:t>
            </a:r>
            <a:r>
              <a:rPr lang="lt-LT" sz="2000" b="1" dirty="0">
                <a:solidFill>
                  <a:srgbClr val="C00000"/>
                </a:solidFill>
                <a:latin typeface="Calibri" panose="020F0502020204030204" pitchFamily="34" charset="0"/>
                <a:cs typeface="Calibri" panose="020F0502020204030204" pitchFamily="34" charset="0"/>
              </a:rPr>
              <a:t>egzamino </a:t>
            </a:r>
            <a:r>
              <a:rPr lang="lt-LT" sz="2000" b="1" dirty="0">
                <a:solidFill>
                  <a:schemeClr val="tx1"/>
                </a:solidFill>
                <a:latin typeface="Calibri" panose="020F0502020204030204" pitchFamily="34" charset="0"/>
                <a:cs typeface="Calibri" panose="020F0502020204030204" pitchFamily="34" charset="0"/>
              </a:rPr>
              <a:t>įvertinimas</a:t>
            </a:r>
            <a:endParaRPr lang="lt-LT" sz="2000" dirty="0">
              <a:solidFill>
                <a:schemeClr val="tx1"/>
              </a:solidFill>
              <a:latin typeface="Calibri" panose="020F0502020204030204" pitchFamily="34" charset="0"/>
              <a:cs typeface="Calibri" panose="020F0502020204030204" pitchFamily="34" charset="0"/>
            </a:endParaRPr>
          </a:p>
        </p:txBody>
      </p:sp>
      <p:sp>
        <p:nvSpPr>
          <p:cNvPr id="12" name="Down Arrow 10">
            <a:extLst>
              <a:ext uri="{FF2B5EF4-FFF2-40B4-BE49-F238E27FC236}">
                <a16:creationId xmlns:a16="http://schemas.microsoft.com/office/drawing/2014/main" id="{0DF5B935-2090-44F7-A3FA-7B67CADB9023}"/>
              </a:ext>
            </a:extLst>
          </p:cNvPr>
          <p:cNvSpPr/>
          <p:nvPr/>
        </p:nvSpPr>
        <p:spPr>
          <a:xfrm>
            <a:off x="2103730" y="2722127"/>
            <a:ext cx="504056" cy="5966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13" name="Down Arrow 11">
            <a:extLst>
              <a:ext uri="{FF2B5EF4-FFF2-40B4-BE49-F238E27FC236}">
                <a16:creationId xmlns:a16="http://schemas.microsoft.com/office/drawing/2014/main" id="{947A9E38-418F-4DD6-A4DE-3AEE6776E380}"/>
              </a:ext>
            </a:extLst>
          </p:cNvPr>
          <p:cNvSpPr/>
          <p:nvPr/>
        </p:nvSpPr>
        <p:spPr>
          <a:xfrm>
            <a:off x="9675052" y="2688109"/>
            <a:ext cx="504056" cy="5966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14" name="Down Arrow 12">
            <a:extLst>
              <a:ext uri="{FF2B5EF4-FFF2-40B4-BE49-F238E27FC236}">
                <a16:creationId xmlns:a16="http://schemas.microsoft.com/office/drawing/2014/main" id="{21321D24-4337-4DBD-8F9D-068AB760B01E}"/>
              </a:ext>
            </a:extLst>
          </p:cNvPr>
          <p:cNvSpPr/>
          <p:nvPr/>
        </p:nvSpPr>
        <p:spPr>
          <a:xfrm>
            <a:off x="5215917" y="3004947"/>
            <a:ext cx="504056" cy="5966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15" name="Down Arrow 13">
            <a:extLst>
              <a:ext uri="{FF2B5EF4-FFF2-40B4-BE49-F238E27FC236}">
                <a16:creationId xmlns:a16="http://schemas.microsoft.com/office/drawing/2014/main" id="{4A40FA4F-3676-4C02-B020-92E7328B7372}"/>
              </a:ext>
            </a:extLst>
          </p:cNvPr>
          <p:cNvSpPr/>
          <p:nvPr/>
        </p:nvSpPr>
        <p:spPr>
          <a:xfrm>
            <a:off x="6296028" y="3004824"/>
            <a:ext cx="504056" cy="5966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16" name="Rounded Rectangle 3">
            <a:extLst>
              <a:ext uri="{FF2B5EF4-FFF2-40B4-BE49-F238E27FC236}">
                <a16:creationId xmlns:a16="http://schemas.microsoft.com/office/drawing/2014/main" id="{11A10364-B44C-441B-9714-228DD9B4DF3C}"/>
              </a:ext>
            </a:extLst>
          </p:cNvPr>
          <p:cNvSpPr/>
          <p:nvPr/>
        </p:nvSpPr>
        <p:spPr>
          <a:xfrm>
            <a:off x="4819930" y="5370809"/>
            <a:ext cx="2376264" cy="106691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20 %</a:t>
            </a:r>
          </a:p>
          <a:p>
            <a:pPr algn="ctr"/>
            <a:r>
              <a:rPr lang="lt-LT" sz="2000" b="1" dirty="0">
                <a:solidFill>
                  <a:schemeClr val="tx1"/>
                </a:solidFill>
                <a:latin typeface="Calibri" panose="020F0502020204030204" pitchFamily="34" charset="0"/>
                <a:cs typeface="Calibri" panose="020F0502020204030204" pitchFamily="34" charset="0"/>
              </a:rPr>
              <a:t>(0,2 koeficientas)</a:t>
            </a:r>
            <a:endParaRPr lang="lt-LT" sz="2000" dirty="0">
              <a:solidFill>
                <a:schemeClr val="tx1"/>
              </a:solidFill>
              <a:latin typeface="Calibri" panose="020F0502020204030204" pitchFamily="34" charset="0"/>
              <a:cs typeface="Calibri" panose="020F0502020204030204" pitchFamily="34" charset="0"/>
            </a:endParaRPr>
          </a:p>
        </p:txBody>
      </p:sp>
      <p:sp>
        <p:nvSpPr>
          <p:cNvPr id="17" name="Rounded Rectangle 8">
            <a:extLst>
              <a:ext uri="{FF2B5EF4-FFF2-40B4-BE49-F238E27FC236}">
                <a16:creationId xmlns:a16="http://schemas.microsoft.com/office/drawing/2014/main" id="{14F17FEA-A670-4FFB-8A43-F030BBB56D21}"/>
              </a:ext>
            </a:extLst>
          </p:cNvPr>
          <p:cNvSpPr/>
          <p:nvPr/>
        </p:nvSpPr>
        <p:spPr>
          <a:xfrm>
            <a:off x="1163191" y="5280027"/>
            <a:ext cx="2376263" cy="1010007"/>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a:solidFill>
                  <a:schemeClr val="tx1"/>
                </a:solidFill>
                <a:latin typeface="Calibri" panose="020F0502020204030204" pitchFamily="34" charset="0"/>
                <a:cs typeface="Calibri" panose="020F0502020204030204" pitchFamily="34" charset="0"/>
              </a:rPr>
              <a:t>40 %</a:t>
            </a:r>
          </a:p>
          <a:p>
            <a:pPr algn="ctr"/>
            <a:r>
              <a:rPr lang="lt-LT" sz="2000" b="1" dirty="0">
                <a:solidFill>
                  <a:schemeClr val="tx1"/>
                </a:solidFill>
                <a:latin typeface="Calibri" panose="020F0502020204030204" pitchFamily="34" charset="0"/>
                <a:cs typeface="Calibri" panose="020F0502020204030204" pitchFamily="34" charset="0"/>
              </a:rPr>
              <a:t>(0,4 koeficientas)</a:t>
            </a:r>
            <a:endParaRPr lang="lt-LT" sz="2000" dirty="0">
              <a:solidFill>
                <a:schemeClr val="tx1"/>
              </a:solidFill>
              <a:latin typeface="Calibri" panose="020F0502020204030204" pitchFamily="34" charset="0"/>
              <a:cs typeface="Calibri" panose="020F0502020204030204" pitchFamily="34" charset="0"/>
            </a:endParaRPr>
          </a:p>
        </p:txBody>
      </p:sp>
      <p:sp>
        <p:nvSpPr>
          <p:cNvPr id="18" name="Rounded Rectangle 9">
            <a:extLst>
              <a:ext uri="{FF2B5EF4-FFF2-40B4-BE49-F238E27FC236}">
                <a16:creationId xmlns:a16="http://schemas.microsoft.com/office/drawing/2014/main" id="{2E077F5E-2786-4138-9A9B-BA4855BCEEF1}"/>
              </a:ext>
            </a:extLst>
          </p:cNvPr>
          <p:cNvSpPr/>
          <p:nvPr/>
        </p:nvSpPr>
        <p:spPr>
          <a:xfrm>
            <a:off x="8711973" y="5067362"/>
            <a:ext cx="2430214" cy="93610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20 %</a:t>
            </a:r>
          </a:p>
          <a:p>
            <a:pPr algn="ctr"/>
            <a:r>
              <a:rPr lang="lt-LT" sz="2000" b="1" dirty="0">
                <a:solidFill>
                  <a:schemeClr val="tx1"/>
                </a:solidFill>
                <a:latin typeface="Calibri" panose="020F0502020204030204" pitchFamily="34" charset="0"/>
                <a:cs typeface="Calibri" panose="020F0502020204030204" pitchFamily="34" charset="0"/>
              </a:rPr>
              <a:t>(0,2 koeficientas)</a:t>
            </a:r>
            <a:endParaRPr lang="lt-LT" sz="2000" dirty="0">
              <a:solidFill>
                <a:schemeClr val="tx1"/>
              </a:solidFill>
              <a:latin typeface="Calibri" panose="020F0502020204030204" pitchFamily="34" charset="0"/>
              <a:cs typeface="Calibri" panose="020F0502020204030204" pitchFamily="34" charset="0"/>
            </a:endParaRPr>
          </a:p>
        </p:txBody>
      </p:sp>
      <p:sp>
        <p:nvSpPr>
          <p:cNvPr id="19" name="Down Arrow 10">
            <a:extLst>
              <a:ext uri="{FF2B5EF4-FFF2-40B4-BE49-F238E27FC236}">
                <a16:creationId xmlns:a16="http://schemas.microsoft.com/office/drawing/2014/main" id="{84F9A8D5-8CD2-4551-9DD1-9F0E302224DF}"/>
              </a:ext>
            </a:extLst>
          </p:cNvPr>
          <p:cNvSpPr/>
          <p:nvPr/>
        </p:nvSpPr>
        <p:spPr>
          <a:xfrm>
            <a:off x="2103730" y="4631988"/>
            <a:ext cx="504056" cy="5966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20" name="Down Arrow 11">
            <a:extLst>
              <a:ext uri="{FF2B5EF4-FFF2-40B4-BE49-F238E27FC236}">
                <a16:creationId xmlns:a16="http://schemas.microsoft.com/office/drawing/2014/main" id="{724E4C67-03B2-4056-AF18-42E2B231B313}"/>
              </a:ext>
            </a:extLst>
          </p:cNvPr>
          <p:cNvSpPr/>
          <p:nvPr/>
        </p:nvSpPr>
        <p:spPr>
          <a:xfrm>
            <a:off x="9675052" y="4420398"/>
            <a:ext cx="504056" cy="5966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21" name="Down Arrow 12">
            <a:extLst>
              <a:ext uri="{FF2B5EF4-FFF2-40B4-BE49-F238E27FC236}">
                <a16:creationId xmlns:a16="http://schemas.microsoft.com/office/drawing/2014/main" id="{AE1376C5-F317-4FDB-9A8A-8DE8BFA02BF7}"/>
              </a:ext>
            </a:extLst>
          </p:cNvPr>
          <p:cNvSpPr/>
          <p:nvPr/>
        </p:nvSpPr>
        <p:spPr>
          <a:xfrm>
            <a:off x="5245305" y="4738188"/>
            <a:ext cx="504056" cy="5966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
        <p:nvSpPr>
          <p:cNvPr id="22" name="Down Arrow 13">
            <a:extLst>
              <a:ext uri="{FF2B5EF4-FFF2-40B4-BE49-F238E27FC236}">
                <a16:creationId xmlns:a16="http://schemas.microsoft.com/office/drawing/2014/main" id="{4C8D4BA3-C749-4339-B630-9DF4FF4B98EF}"/>
              </a:ext>
            </a:extLst>
          </p:cNvPr>
          <p:cNvSpPr/>
          <p:nvPr/>
        </p:nvSpPr>
        <p:spPr>
          <a:xfrm>
            <a:off x="6296028" y="4718702"/>
            <a:ext cx="504056" cy="596607"/>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8841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17</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46797" y="528319"/>
            <a:ext cx="8098405" cy="856597"/>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pt-BR" sz="2800" b="1" dirty="0">
                <a:solidFill>
                  <a:schemeClr val="tx1"/>
                </a:solidFill>
                <a:latin typeface="Calibri" panose="020F0502020204030204" pitchFamily="34" charset="0"/>
                <a:cs typeface="Calibri" panose="020F0502020204030204" pitchFamily="34" charset="0"/>
              </a:rPr>
              <a:t>Metinio pažymio prilyginimas brandos egzaminui 202</a:t>
            </a:r>
            <a:r>
              <a:rPr lang="lt-LT" sz="2800" b="1" dirty="0">
                <a:solidFill>
                  <a:schemeClr val="tx1"/>
                </a:solidFill>
                <a:latin typeface="Calibri" panose="020F0502020204030204" pitchFamily="34" charset="0"/>
                <a:cs typeface="Calibri" panose="020F0502020204030204" pitchFamily="34" charset="0"/>
              </a:rPr>
              <a:t>3</a:t>
            </a:r>
            <a:r>
              <a:rPr lang="pt-BR" sz="2800" b="1" dirty="0">
                <a:solidFill>
                  <a:schemeClr val="tx1"/>
                </a:solidFill>
                <a:latin typeface="Calibri" panose="020F0502020204030204" pitchFamily="34" charset="0"/>
                <a:cs typeface="Calibri" panose="020F0502020204030204" pitchFamily="34" charset="0"/>
              </a:rPr>
              <a:t> m.</a:t>
            </a:r>
          </a:p>
        </p:txBody>
      </p:sp>
      <p:sp>
        <p:nvSpPr>
          <p:cNvPr id="5" name="Rectangle 3">
            <a:extLst>
              <a:ext uri="{FF2B5EF4-FFF2-40B4-BE49-F238E27FC236}">
                <a16:creationId xmlns:a16="http://schemas.microsoft.com/office/drawing/2014/main" id="{EDC39C28-A761-4FCE-985B-80E8622AC874}"/>
              </a:ext>
            </a:extLst>
          </p:cNvPr>
          <p:cNvSpPr txBox="1">
            <a:spLocks noChangeArrowheads="1"/>
          </p:cNvSpPr>
          <p:nvPr/>
        </p:nvSpPr>
        <p:spPr>
          <a:xfrm>
            <a:off x="1779427" y="1698673"/>
            <a:ext cx="8809642" cy="152801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defRPr/>
            </a:pPr>
            <a:r>
              <a:rPr lang="lt-LT" sz="2400" dirty="0">
                <a:latin typeface="Calibri" pitchFamily="34" charset="0"/>
                <a:cs typeface="Calibri" pitchFamily="34" charset="0"/>
              </a:rPr>
              <a:t>Stojant į </a:t>
            </a:r>
            <a:r>
              <a:rPr lang="lt-LT" sz="2400" b="1" dirty="0">
                <a:latin typeface="Calibri" pitchFamily="34" charset="0"/>
                <a:cs typeface="Calibri" pitchFamily="34" charset="0"/>
              </a:rPr>
              <a:t>universitetinių studijų </a:t>
            </a:r>
            <a:r>
              <a:rPr lang="lt-LT" sz="2400" dirty="0">
                <a:latin typeface="Calibri" pitchFamily="34" charset="0"/>
                <a:cs typeface="Calibri" pitchFamily="34" charset="0"/>
              </a:rPr>
              <a:t>programas perskaičiuojami tik </a:t>
            </a:r>
            <a:r>
              <a:rPr lang="lt-LT" sz="2400" b="1" dirty="0">
                <a:solidFill>
                  <a:srgbClr val="FF0000"/>
                </a:solidFill>
                <a:latin typeface="Calibri" pitchFamily="34" charset="0"/>
                <a:cs typeface="Calibri" pitchFamily="34" charset="0"/>
              </a:rPr>
              <a:t>A</a:t>
            </a:r>
            <a:r>
              <a:rPr lang="lt-LT" sz="2400" dirty="0">
                <a:latin typeface="Calibri" pitchFamily="34" charset="0"/>
                <a:cs typeface="Calibri" pitchFamily="34" charset="0"/>
              </a:rPr>
              <a:t> (užsienio kalbos B1 ir B2) kurso dalykų metiniai pažymiai.</a:t>
            </a:r>
          </a:p>
          <a:p>
            <a:pPr>
              <a:lnSpc>
                <a:spcPct val="90000"/>
              </a:lnSpc>
              <a:defRPr/>
            </a:pPr>
            <a:r>
              <a:rPr lang="lt-LT" sz="2400" dirty="0">
                <a:latin typeface="Calibri" pitchFamily="34" charset="0"/>
                <a:cs typeface="Calibri" pitchFamily="34" charset="0"/>
              </a:rPr>
              <a:t> Stojant į </a:t>
            </a:r>
            <a:r>
              <a:rPr lang="lt-LT" sz="2400" b="1" dirty="0">
                <a:latin typeface="Calibri" pitchFamily="34" charset="0"/>
                <a:cs typeface="Calibri" pitchFamily="34" charset="0"/>
              </a:rPr>
              <a:t>koleginių studijų </a:t>
            </a:r>
            <a:r>
              <a:rPr lang="lt-LT" sz="2400" dirty="0">
                <a:latin typeface="Calibri" pitchFamily="34" charset="0"/>
                <a:cs typeface="Calibri" pitchFamily="34" charset="0"/>
              </a:rPr>
              <a:t>programas perskaičiuojami ir </a:t>
            </a:r>
            <a:r>
              <a:rPr lang="lt-LT" sz="2400" b="1" dirty="0">
                <a:solidFill>
                  <a:srgbClr val="FF0000"/>
                </a:solidFill>
                <a:latin typeface="Calibri" pitchFamily="34" charset="0"/>
                <a:cs typeface="Calibri" pitchFamily="34" charset="0"/>
              </a:rPr>
              <a:t>B</a:t>
            </a:r>
            <a:r>
              <a:rPr lang="lt-LT" sz="2400" b="1" dirty="0">
                <a:latin typeface="Calibri" pitchFamily="34" charset="0"/>
                <a:cs typeface="Calibri" pitchFamily="34" charset="0"/>
              </a:rPr>
              <a:t> </a:t>
            </a:r>
            <a:r>
              <a:rPr lang="lt-LT" sz="2400" dirty="0">
                <a:latin typeface="Calibri" pitchFamily="34" charset="0"/>
                <a:cs typeface="Calibri" pitchFamily="34" charset="0"/>
              </a:rPr>
              <a:t>(užsienio kalbos A1 ir A2) kurso dalykų metiniai pažymiai. </a:t>
            </a:r>
          </a:p>
        </p:txBody>
      </p:sp>
      <p:graphicFrame>
        <p:nvGraphicFramePr>
          <p:cNvPr id="7" name="Table 6">
            <a:extLst>
              <a:ext uri="{FF2B5EF4-FFF2-40B4-BE49-F238E27FC236}">
                <a16:creationId xmlns:a16="http://schemas.microsoft.com/office/drawing/2014/main" id="{CA5E9419-359F-4850-8732-00816BD30FE3}"/>
              </a:ext>
            </a:extLst>
          </p:cNvPr>
          <p:cNvGraphicFramePr>
            <a:graphicFrameLocks noGrp="1"/>
          </p:cNvGraphicFramePr>
          <p:nvPr>
            <p:extLst>
              <p:ext uri="{D42A27DB-BD31-4B8C-83A1-F6EECF244321}">
                <p14:modId xmlns:p14="http://schemas.microsoft.com/office/powerpoint/2010/main" val="1825773817"/>
              </p:ext>
            </p:extLst>
          </p:nvPr>
        </p:nvGraphicFramePr>
        <p:xfrm>
          <a:off x="1779427" y="3409658"/>
          <a:ext cx="8809642" cy="2997622"/>
        </p:xfrm>
        <a:graphic>
          <a:graphicData uri="http://schemas.openxmlformats.org/drawingml/2006/table">
            <a:tbl>
              <a:tblPr>
                <a:tableStyleId>{8A107856-5554-42FB-B03E-39F5DBC370BA}</a:tableStyleId>
              </a:tblPr>
              <a:tblGrid>
                <a:gridCol w="3337034">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gridCol w="792088">
                  <a:extLst>
                    <a:ext uri="{9D8B030D-6E8A-4147-A177-3AD203B41FA5}">
                      <a16:colId xmlns:a16="http://schemas.microsoft.com/office/drawing/2014/main" val="20004"/>
                    </a:ext>
                  </a:extLst>
                </a:gridCol>
                <a:gridCol w="864096">
                  <a:extLst>
                    <a:ext uri="{9D8B030D-6E8A-4147-A177-3AD203B41FA5}">
                      <a16:colId xmlns:a16="http://schemas.microsoft.com/office/drawing/2014/main" val="20005"/>
                    </a:ext>
                  </a:extLst>
                </a:gridCol>
                <a:gridCol w="720080">
                  <a:extLst>
                    <a:ext uri="{9D8B030D-6E8A-4147-A177-3AD203B41FA5}">
                      <a16:colId xmlns:a16="http://schemas.microsoft.com/office/drawing/2014/main" val="20006"/>
                    </a:ext>
                  </a:extLst>
                </a:gridCol>
                <a:gridCol w="864096">
                  <a:extLst>
                    <a:ext uri="{9D8B030D-6E8A-4147-A177-3AD203B41FA5}">
                      <a16:colId xmlns:a16="http://schemas.microsoft.com/office/drawing/2014/main" val="20007"/>
                    </a:ext>
                  </a:extLst>
                </a:gridCol>
              </a:tblGrid>
              <a:tr h="274419">
                <a:tc>
                  <a:txBody>
                    <a:bodyPr/>
                    <a:lstStyle/>
                    <a:p>
                      <a:pPr algn="ctr"/>
                      <a:r>
                        <a:rPr lang="lt-LT" sz="2000" b="1" dirty="0">
                          <a:latin typeface="Calibri" pitchFamily="34" charset="0"/>
                          <a:cs typeface="Calibri" pitchFamily="34" charset="0"/>
                        </a:rPr>
                        <a:t>Įvertinimų skalės</a:t>
                      </a:r>
                    </a:p>
                  </a:txBody>
                  <a:tcPr marL="0" marR="0" marT="0" marB="0" anchor="ctr">
                    <a:noFill/>
                  </a:tcPr>
                </a:tc>
                <a:tc gridSpan="7">
                  <a:txBody>
                    <a:bodyPr/>
                    <a:lstStyle/>
                    <a:p>
                      <a:pPr algn="ctr"/>
                      <a:r>
                        <a:rPr lang="lt-LT" sz="2000" b="1" dirty="0">
                          <a:latin typeface="Calibri" pitchFamily="34" charset="0"/>
                          <a:cs typeface="Calibri" pitchFamily="34" charset="0"/>
                        </a:rPr>
                        <a:t>Patenkinami įvertinimai</a:t>
                      </a:r>
                    </a:p>
                  </a:txBody>
                  <a:tcPr marL="0" marR="0" marT="0" marB="0" anchor="ctr">
                    <a:noFill/>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tc hMerge="1">
                  <a:txBody>
                    <a:bodyPr/>
                    <a:lstStyle/>
                    <a:p>
                      <a:endParaRPr lang="lt-LT"/>
                    </a:p>
                  </a:txBody>
                  <a:tcPr/>
                </a:tc>
                <a:extLst>
                  <a:ext uri="{0D108BD9-81ED-4DB2-BD59-A6C34878D82A}">
                    <a16:rowId xmlns:a16="http://schemas.microsoft.com/office/drawing/2014/main" val="10000"/>
                  </a:ext>
                </a:extLst>
              </a:tr>
              <a:tr h="304910">
                <a:tc>
                  <a:txBody>
                    <a:bodyPr/>
                    <a:lstStyle/>
                    <a:p>
                      <a:pPr algn="ctr"/>
                      <a:r>
                        <a:rPr lang="lt-LT" sz="2000" b="1" i="1" dirty="0">
                          <a:latin typeface="Calibri" pitchFamily="34" charset="0"/>
                          <a:cs typeface="Calibri" pitchFamily="34" charset="0"/>
                        </a:rPr>
                        <a:t>Mokyklinė </a:t>
                      </a:r>
                      <a:r>
                        <a:rPr lang="lt-LT" sz="2000" b="1" i="1" dirty="0" err="1">
                          <a:latin typeface="Calibri" pitchFamily="34" charset="0"/>
                          <a:cs typeface="Calibri" pitchFamily="34" charset="0"/>
                        </a:rPr>
                        <a:t>dešimtbalė</a:t>
                      </a:r>
                      <a:r>
                        <a:rPr lang="lt-LT" sz="2000" b="1" i="1" dirty="0">
                          <a:latin typeface="Calibri" pitchFamily="34" charset="0"/>
                          <a:cs typeface="Calibri" pitchFamily="34" charset="0"/>
                        </a:rPr>
                        <a:t> skalė</a:t>
                      </a:r>
                    </a:p>
                  </a:txBody>
                  <a:tcPr marL="0" marR="0" marT="0" marB="0" anchor="ctr">
                    <a:solidFill>
                      <a:schemeClr val="bg1">
                        <a:lumMod val="85000"/>
                      </a:schemeClr>
                    </a:solidFill>
                  </a:tcPr>
                </a:tc>
                <a:tc>
                  <a:txBody>
                    <a:bodyPr/>
                    <a:lstStyle/>
                    <a:p>
                      <a:pPr algn="ctr"/>
                      <a:r>
                        <a:rPr lang="lt-LT" sz="2000" b="1" i="1" dirty="0">
                          <a:latin typeface="Calibri" pitchFamily="34" charset="0"/>
                          <a:cs typeface="Calibri" pitchFamily="34" charset="0"/>
                        </a:rPr>
                        <a:t>4</a:t>
                      </a:r>
                    </a:p>
                  </a:txBody>
                  <a:tcPr marL="0" marR="0" marT="0" marB="0" anchor="ctr">
                    <a:solidFill>
                      <a:schemeClr val="bg1">
                        <a:lumMod val="85000"/>
                      </a:schemeClr>
                    </a:solidFill>
                  </a:tcPr>
                </a:tc>
                <a:tc>
                  <a:txBody>
                    <a:bodyPr/>
                    <a:lstStyle/>
                    <a:p>
                      <a:pPr algn="ctr"/>
                      <a:r>
                        <a:rPr lang="lt-LT" sz="2000" b="1" i="1" dirty="0">
                          <a:latin typeface="Calibri" pitchFamily="34" charset="0"/>
                          <a:cs typeface="Calibri" pitchFamily="34" charset="0"/>
                        </a:rPr>
                        <a:t>5</a:t>
                      </a:r>
                    </a:p>
                  </a:txBody>
                  <a:tcPr marL="0" marR="0" marT="0" marB="0" anchor="ctr">
                    <a:solidFill>
                      <a:schemeClr val="bg1">
                        <a:lumMod val="85000"/>
                      </a:schemeClr>
                    </a:solidFill>
                  </a:tcPr>
                </a:tc>
                <a:tc>
                  <a:txBody>
                    <a:bodyPr/>
                    <a:lstStyle/>
                    <a:p>
                      <a:pPr algn="ctr"/>
                      <a:r>
                        <a:rPr lang="lt-LT" sz="2000" b="1" i="1" dirty="0">
                          <a:latin typeface="Calibri" pitchFamily="34" charset="0"/>
                          <a:cs typeface="Calibri" pitchFamily="34" charset="0"/>
                        </a:rPr>
                        <a:t>6</a:t>
                      </a:r>
                    </a:p>
                  </a:txBody>
                  <a:tcPr marL="0" marR="0" marT="0" marB="0" anchor="ctr">
                    <a:solidFill>
                      <a:schemeClr val="bg1">
                        <a:lumMod val="85000"/>
                      </a:schemeClr>
                    </a:solidFill>
                  </a:tcPr>
                </a:tc>
                <a:tc>
                  <a:txBody>
                    <a:bodyPr/>
                    <a:lstStyle/>
                    <a:p>
                      <a:pPr algn="ctr"/>
                      <a:r>
                        <a:rPr lang="lt-LT" sz="2000" b="1" i="1" dirty="0">
                          <a:latin typeface="Calibri" pitchFamily="34" charset="0"/>
                          <a:cs typeface="Calibri" pitchFamily="34" charset="0"/>
                        </a:rPr>
                        <a:t>7</a:t>
                      </a:r>
                    </a:p>
                  </a:txBody>
                  <a:tcPr marL="0" marR="0" marT="0" marB="0" anchor="ctr">
                    <a:solidFill>
                      <a:schemeClr val="bg1">
                        <a:lumMod val="85000"/>
                      </a:schemeClr>
                    </a:solidFill>
                  </a:tcPr>
                </a:tc>
                <a:tc>
                  <a:txBody>
                    <a:bodyPr/>
                    <a:lstStyle/>
                    <a:p>
                      <a:pPr algn="ctr"/>
                      <a:r>
                        <a:rPr lang="lt-LT" sz="2000" b="1" i="1" dirty="0">
                          <a:latin typeface="Calibri" pitchFamily="34" charset="0"/>
                          <a:cs typeface="Calibri" pitchFamily="34" charset="0"/>
                        </a:rPr>
                        <a:t>8</a:t>
                      </a:r>
                    </a:p>
                  </a:txBody>
                  <a:tcPr marL="0" marR="0" marT="0" marB="0" anchor="ctr">
                    <a:solidFill>
                      <a:schemeClr val="bg1">
                        <a:lumMod val="85000"/>
                      </a:schemeClr>
                    </a:solidFill>
                  </a:tcPr>
                </a:tc>
                <a:tc>
                  <a:txBody>
                    <a:bodyPr/>
                    <a:lstStyle/>
                    <a:p>
                      <a:pPr algn="ctr"/>
                      <a:r>
                        <a:rPr lang="lt-LT" sz="2000" b="1" i="1" dirty="0">
                          <a:latin typeface="Calibri" pitchFamily="34" charset="0"/>
                          <a:cs typeface="Calibri" pitchFamily="34" charset="0"/>
                        </a:rPr>
                        <a:t>9</a:t>
                      </a:r>
                    </a:p>
                  </a:txBody>
                  <a:tcPr marL="0" marR="0" marT="0" marB="0" anchor="ctr">
                    <a:solidFill>
                      <a:schemeClr val="bg1">
                        <a:lumMod val="85000"/>
                      </a:schemeClr>
                    </a:solidFill>
                  </a:tcPr>
                </a:tc>
                <a:tc>
                  <a:txBody>
                    <a:bodyPr/>
                    <a:lstStyle/>
                    <a:p>
                      <a:pPr algn="ctr"/>
                      <a:r>
                        <a:rPr lang="lt-LT" sz="2000" b="1" i="1" dirty="0">
                          <a:latin typeface="Calibri" pitchFamily="34" charset="0"/>
                          <a:cs typeface="Calibri" pitchFamily="34" charset="0"/>
                        </a:rPr>
                        <a:t>10</a:t>
                      </a:r>
                    </a:p>
                  </a:txBody>
                  <a:tcPr marL="0" marR="0" marT="0" marB="0" anchor="ctr">
                    <a:solidFill>
                      <a:schemeClr val="bg1">
                        <a:lumMod val="85000"/>
                      </a:schemeClr>
                    </a:solidFill>
                  </a:tcPr>
                </a:tc>
                <a:extLst>
                  <a:ext uri="{0D108BD9-81ED-4DB2-BD59-A6C34878D82A}">
                    <a16:rowId xmlns:a16="http://schemas.microsoft.com/office/drawing/2014/main" val="10001"/>
                  </a:ext>
                </a:extLst>
              </a:tr>
              <a:tr h="1168712">
                <a:tc>
                  <a:txBody>
                    <a:bodyPr/>
                    <a:lstStyle/>
                    <a:p>
                      <a:pPr algn="ctr"/>
                      <a:r>
                        <a:rPr lang="lt-LT" sz="2000" b="1" dirty="0">
                          <a:latin typeface="Calibri" pitchFamily="34" charset="0"/>
                          <a:cs typeface="Calibri" pitchFamily="34" charset="0"/>
                        </a:rPr>
                        <a:t>A (užsienio kalbos B1 ir B2) lygio metinis pažymys, perskaičiuotas kaip VBE</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3,6</a:t>
                      </a:r>
                    </a:p>
                    <a:p>
                      <a:pPr algn="ctr"/>
                      <a:r>
                        <a:rPr lang="lt-LT" sz="2000" b="1" dirty="0">
                          <a:latin typeface="Calibri" pitchFamily="34" charset="0"/>
                          <a:cs typeface="Calibri" pitchFamily="34" charset="0"/>
                        </a:rPr>
                        <a:t>(11)</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3,9</a:t>
                      </a:r>
                    </a:p>
                    <a:p>
                      <a:pPr algn="ctr"/>
                      <a:r>
                        <a:rPr lang="lt-LT" sz="2000" b="1" dirty="0">
                          <a:latin typeface="Calibri" pitchFamily="34" charset="0"/>
                          <a:cs typeface="Calibri" pitchFamily="34" charset="0"/>
                        </a:rPr>
                        <a:t>(15)</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4,2</a:t>
                      </a:r>
                    </a:p>
                    <a:p>
                      <a:pPr algn="ctr"/>
                      <a:r>
                        <a:rPr lang="lt-LT" sz="2000" b="1" dirty="0">
                          <a:latin typeface="Calibri" pitchFamily="34" charset="0"/>
                          <a:cs typeface="Calibri" pitchFamily="34" charset="0"/>
                        </a:rPr>
                        <a:t>(19)</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4,5</a:t>
                      </a:r>
                    </a:p>
                    <a:p>
                      <a:pPr algn="ctr"/>
                      <a:r>
                        <a:rPr lang="lt-LT" sz="2000" b="1" dirty="0">
                          <a:latin typeface="Calibri" pitchFamily="34" charset="0"/>
                          <a:cs typeface="Calibri" pitchFamily="34" charset="0"/>
                        </a:rPr>
                        <a:t>(23)</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4,8</a:t>
                      </a:r>
                    </a:p>
                    <a:p>
                      <a:pPr algn="ctr"/>
                      <a:r>
                        <a:rPr lang="lt-LT" sz="2000" b="1" dirty="0">
                          <a:latin typeface="Calibri" pitchFamily="34" charset="0"/>
                          <a:cs typeface="Calibri" pitchFamily="34" charset="0"/>
                        </a:rPr>
                        <a:t>(27)</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5,1</a:t>
                      </a:r>
                    </a:p>
                    <a:p>
                      <a:pPr algn="ctr"/>
                      <a:r>
                        <a:rPr lang="lt-LT" sz="2000" b="1" dirty="0">
                          <a:latin typeface="Calibri" pitchFamily="34" charset="0"/>
                          <a:cs typeface="Calibri" pitchFamily="34" charset="0"/>
                        </a:rPr>
                        <a:t>(31)</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5,4</a:t>
                      </a:r>
                    </a:p>
                    <a:p>
                      <a:pPr algn="ctr"/>
                      <a:r>
                        <a:rPr lang="lt-LT" sz="2000" b="1" dirty="0">
                          <a:latin typeface="Calibri" pitchFamily="34" charset="0"/>
                          <a:cs typeface="Calibri" pitchFamily="34" charset="0"/>
                        </a:rPr>
                        <a:t>(35)</a:t>
                      </a:r>
                    </a:p>
                  </a:txBody>
                  <a:tcPr marL="0" marR="0" marT="0" marB="0" anchor="ctr">
                    <a:solidFill>
                      <a:schemeClr val="bg1">
                        <a:lumMod val="85000"/>
                      </a:schemeClr>
                    </a:solidFill>
                  </a:tcPr>
                </a:tc>
                <a:extLst>
                  <a:ext uri="{0D108BD9-81ED-4DB2-BD59-A6C34878D82A}">
                    <a16:rowId xmlns:a16="http://schemas.microsoft.com/office/drawing/2014/main" val="10002"/>
                  </a:ext>
                </a:extLst>
              </a:tr>
              <a:tr h="304910">
                <a:tc>
                  <a:txBody>
                    <a:bodyPr/>
                    <a:lstStyle/>
                    <a:p>
                      <a:endParaRPr lang="lt-LT" sz="2000" b="0" i="0" u="none" strike="noStrike" kern="1200" baseline="0" dirty="0">
                        <a:solidFill>
                          <a:schemeClr val="dk1"/>
                        </a:solidFill>
                        <a:latin typeface="Calibri" pitchFamily="34" charset="0"/>
                        <a:ea typeface="+mn-ea"/>
                        <a:cs typeface="Calibri" pitchFamily="34" charset="0"/>
                      </a:endParaRPr>
                    </a:p>
                    <a:p>
                      <a:pPr algn="ctr"/>
                      <a:r>
                        <a:rPr lang="lt-LT" sz="2000" b="1" i="0" u="none" strike="noStrike" kern="1200" baseline="0" dirty="0">
                          <a:solidFill>
                            <a:schemeClr val="dk1"/>
                          </a:solidFill>
                          <a:latin typeface="Calibri" pitchFamily="34" charset="0"/>
                          <a:ea typeface="+mn-ea"/>
                          <a:cs typeface="Calibri" pitchFamily="34" charset="0"/>
                        </a:rPr>
                        <a:t>B (užsienio kalbos A1 ir A2) lygio metinis pažymys, perskaičiuotas kaip VBE </a:t>
                      </a:r>
                      <a:r>
                        <a:rPr lang="lt-LT" sz="2000" b="0" i="0" u="none" strike="noStrike" kern="1200" baseline="0" dirty="0">
                          <a:solidFill>
                            <a:schemeClr val="dk1"/>
                          </a:solidFill>
                          <a:latin typeface="Calibri" pitchFamily="34" charset="0"/>
                          <a:ea typeface="+mn-ea"/>
                          <a:cs typeface="Calibri" pitchFamily="34" charset="0"/>
                        </a:rPr>
                        <a:t>	</a:t>
                      </a:r>
                      <a:endParaRPr lang="lt-LT" sz="2000" b="1" dirty="0">
                        <a:latin typeface="Calibri" pitchFamily="34" charset="0"/>
                        <a:cs typeface="Calibri" pitchFamily="34" charset="0"/>
                      </a:endParaRP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1,8</a:t>
                      </a:r>
                    </a:p>
                    <a:p>
                      <a:pPr algn="ctr"/>
                      <a:r>
                        <a:rPr lang="lt-LT" sz="2000" b="1" dirty="0">
                          <a:latin typeface="Calibri" pitchFamily="34" charset="0"/>
                          <a:cs typeface="Calibri" pitchFamily="34" charset="0"/>
                        </a:rPr>
                        <a:t>(6)</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2,0</a:t>
                      </a:r>
                    </a:p>
                    <a:p>
                      <a:pPr algn="ctr"/>
                      <a:r>
                        <a:rPr lang="lt-LT" sz="2000" b="1" dirty="0">
                          <a:latin typeface="Calibri" pitchFamily="34" charset="0"/>
                          <a:cs typeface="Calibri" pitchFamily="34" charset="0"/>
                        </a:rPr>
                        <a:t>(8)</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2,1</a:t>
                      </a:r>
                    </a:p>
                    <a:p>
                      <a:pPr algn="ctr"/>
                      <a:r>
                        <a:rPr lang="lt-LT" sz="2000" b="1" dirty="0">
                          <a:latin typeface="Calibri" pitchFamily="34" charset="0"/>
                          <a:cs typeface="Calibri" pitchFamily="34" charset="0"/>
                        </a:rPr>
                        <a:t>(10)</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2,3</a:t>
                      </a:r>
                    </a:p>
                    <a:p>
                      <a:pPr algn="ctr"/>
                      <a:r>
                        <a:rPr lang="lt-LT" sz="2000" b="1" dirty="0">
                          <a:latin typeface="Calibri" pitchFamily="34" charset="0"/>
                          <a:cs typeface="Calibri" pitchFamily="34" charset="0"/>
                        </a:rPr>
                        <a:t>(12)</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2,4</a:t>
                      </a:r>
                    </a:p>
                    <a:p>
                      <a:pPr algn="ctr"/>
                      <a:r>
                        <a:rPr lang="lt-LT" sz="2000" b="1" dirty="0">
                          <a:latin typeface="Calibri" pitchFamily="34" charset="0"/>
                          <a:cs typeface="Calibri" pitchFamily="34" charset="0"/>
                        </a:rPr>
                        <a:t>(13)</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2,6</a:t>
                      </a:r>
                    </a:p>
                    <a:p>
                      <a:pPr algn="ctr"/>
                      <a:r>
                        <a:rPr lang="lt-LT" sz="2000" b="1" dirty="0">
                          <a:latin typeface="Calibri" pitchFamily="34" charset="0"/>
                          <a:cs typeface="Calibri" pitchFamily="34" charset="0"/>
                        </a:rPr>
                        <a:t>(15)</a:t>
                      </a:r>
                    </a:p>
                  </a:txBody>
                  <a:tcPr marL="0" marR="0" marT="0" marB="0" anchor="ctr">
                    <a:solidFill>
                      <a:schemeClr val="bg1">
                        <a:lumMod val="85000"/>
                      </a:schemeClr>
                    </a:solidFill>
                  </a:tcPr>
                </a:tc>
                <a:tc>
                  <a:txBody>
                    <a:bodyPr/>
                    <a:lstStyle/>
                    <a:p>
                      <a:pPr algn="ctr"/>
                      <a:r>
                        <a:rPr lang="lt-LT" sz="2000" b="1" dirty="0">
                          <a:latin typeface="Calibri" pitchFamily="34" charset="0"/>
                          <a:cs typeface="Calibri" pitchFamily="34" charset="0"/>
                        </a:rPr>
                        <a:t>2,7</a:t>
                      </a:r>
                    </a:p>
                    <a:p>
                      <a:pPr algn="ctr"/>
                      <a:r>
                        <a:rPr lang="lt-LT" sz="2000" b="1" dirty="0">
                          <a:latin typeface="Calibri" pitchFamily="34" charset="0"/>
                          <a:cs typeface="Calibri" pitchFamily="34" charset="0"/>
                        </a:rPr>
                        <a:t>(17)</a:t>
                      </a:r>
                    </a:p>
                  </a:txBody>
                  <a:tcPr marL="0" marR="0" marT="0" marB="0" anchor="ctr">
                    <a:solidFill>
                      <a:schemeClr val="bg1">
                        <a:lumMod val="85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2070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18</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46797" y="528320"/>
            <a:ext cx="8098405" cy="56903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KONKURSINIO BALO FORMAVIMAS</a:t>
            </a:r>
          </a:p>
        </p:txBody>
      </p:sp>
      <p:sp>
        <p:nvSpPr>
          <p:cNvPr id="5" name="Text Box 7">
            <a:extLst>
              <a:ext uri="{FF2B5EF4-FFF2-40B4-BE49-F238E27FC236}">
                <a16:creationId xmlns:a16="http://schemas.microsoft.com/office/drawing/2014/main" id="{CAA58AF7-6858-4452-BC1F-A19F628E22FE}"/>
              </a:ext>
            </a:extLst>
          </p:cNvPr>
          <p:cNvSpPr txBox="1">
            <a:spLocks noChangeArrowheads="1"/>
          </p:cNvSpPr>
          <p:nvPr/>
        </p:nvSpPr>
        <p:spPr bwMode="auto">
          <a:xfrm>
            <a:off x="3172764" y="5342844"/>
            <a:ext cx="584647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4800" b="1" dirty="0">
                <a:solidFill>
                  <a:srgbClr val="C00000"/>
                </a:solidFill>
                <a:latin typeface="Calibri" pitchFamily="34" charset="0"/>
                <a:ea typeface="Calibri" pitchFamily="34" charset="0"/>
                <a:cs typeface="Calibri" pitchFamily="34" charset="0"/>
              </a:rPr>
              <a:t>KB=</a:t>
            </a:r>
            <a:r>
              <a:rPr lang="lt-LT" sz="4800" b="1" dirty="0">
                <a:solidFill>
                  <a:srgbClr val="C00000"/>
                </a:solidFill>
                <a:latin typeface="Calibri" pitchFamily="34" charset="0"/>
                <a:ea typeface="Calibri" pitchFamily="34" charset="0"/>
                <a:cs typeface="Calibri" pitchFamily="34" charset="0"/>
              </a:rPr>
              <a:t>D</a:t>
            </a:r>
            <a:r>
              <a:rPr lang="en-US" sz="4800" b="1" dirty="0">
                <a:solidFill>
                  <a:srgbClr val="C00000"/>
                </a:solidFill>
                <a:latin typeface="Calibri" pitchFamily="34" charset="0"/>
                <a:ea typeface="Calibri" pitchFamily="34" charset="0"/>
                <a:cs typeface="Calibri" pitchFamily="34" charset="0"/>
              </a:rPr>
              <a:t>1+</a:t>
            </a:r>
            <a:r>
              <a:rPr lang="lt-LT" sz="4800" b="1" dirty="0">
                <a:solidFill>
                  <a:srgbClr val="C00000"/>
                </a:solidFill>
                <a:latin typeface="Calibri" pitchFamily="34" charset="0"/>
                <a:ea typeface="Calibri" pitchFamily="34" charset="0"/>
                <a:cs typeface="Calibri" pitchFamily="34" charset="0"/>
              </a:rPr>
              <a:t>D</a:t>
            </a:r>
            <a:r>
              <a:rPr lang="en-US" sz="4800" b="1" dirty="0">
                <a:solidFill>
                  <a:srgbClr val="C00000"/>
                </a:solidFill>
                <a:latin typeface="Calibri" pitchFamily="34" charset="0"/>
                <a:ea typeface="Calibri" pitchFamily="34" charset="0"/>
                <a:cs typeface="Calibri" pitchFamily="34" charset="0"/>
              </a:rPr>
              <a:t>2+</a:t>
            </a:r>
            <a:r>
              <a:rPr lang="lt-LT" sz="4800" b="1" dirty="0">
                <a:solidFill>
                  <a:srgbClr val="C00000"/>
                </a:solidFill>
                <a:latin typeface="Calibri" pitchFamily="34" charset="0"/>
                <a:ea typeface="Calibri" pitchFamily="34" charset="0"/>
                <a:cs typeface="Calibri" pitchFamily="34" charset="0"/>
              </a:rPr>
              <a:t>D</a:t>
            </a:r>
            <a:r>
              <a:rPr lang="en-US" sz="4800" b="1" dirty="0">
                <a:solidFill>
                  <a:srgbClr val="C00000"/>
                </a:solidFill>
                <a:latin typeface="Calibri" pitchFamily="34" charset="0"/>
                <a:ea typeface="Calibri" pitchFamily="34" charset="0"/>
                <a:cs typeface="Calibri" pitchFamily="34" charset="0"/>
              </a:rPr>
              <a:t>3+</a:t>
            </a:r>
            <a:r>
              <a:rPr lang="lt-LT" sz="4800" b="1" dirty="0">
                <a:solidFill>
                  <a:srgbClr val="C00000"/>
                </a:solidFill>
                <a:latin typeface="Calibri" pitchFamily="34" charset="0"/>
                <a:ea typeface="Calibri" pitchFamily="34" charset="0"/>
                <a:cs typeface="Calibri" pitchFamily="34" charset="0"/>
              </a:rPr>
              <a:t>D4+PB</a:t>
            </a:r>
            <a:endParaRPr lang="en-US" sz="4800" b="1" dirty="0">
              <a:solidFill>
                <a:srgbClr val="C00000"/>
              </a:solidFill>
              <a:latin typeface="Calibri" pitchFamily="34" charset="0"/>
              <a:ea typeface="Calibri" pitchFamily="34" charset="0"/>
              <a:cs typeface="Calibri" pitchFamily="34" charset="0"/>
            </a:endParaRPr>
          </a:p>
        </p:txBody>
      </p:sp>
      <p:sp>
        <p:nvSpPr>
          <p:cNvPr id="6" name="Rectangle 8">
            <a:extLst>
              <a:ext uri="{FF2B5EF4-FFF2-40B4-BE49-F238E27FC236}">
                <a16:creationId xmlns:a16="http://schemas.microsoft.com/office/drawing/2014/main" id="{FD59182F-CAED-4656-ABBB-0006044E48E7}"/>
              </a:ext>
            </a:extLst>
          </p:cNvPr>
          <p:cNvSpPr>
            <a:spLocks noChangeArrowheads="1"/>
          </p:cNvSpPr>
          <p:nvPr/>
        </p:nvSpPr>
        <p:spPr bwMode="auto">
          <a:xfrm>
            <a:off x="2937763" y="1667709"/>
            <a:ext cx="315823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latin typeface="Calibri" pitchFamily="34" charset="0"/>
                <a:ea typeface="Calibri" pitchFamily="34" charset="0"/>
                <a:cs typeface="Calibri" pitchFamily="34" charset="0"/>
              </a:rPr>
              <a:t>D</a:t>
            </a:r>
            <a:r>
              <a:rPr lang="en-US" sz="4400" b="1" dirty="0">
                <a:latin typeface="Calibri" pitchFamily="34" charset="0"/>
                <a:ea typeface="Calibri" pitchFamily="34" charset="0"/>
                <a:cs typeface="Calibri" pitchFamily="34" charset="0"/>
              </a:rPr>
              <a:t>1 =</a:t>
            </a:r>
            <a:r>
              <a:rPr lang="lt-LT" sz="4400" b="1" dirty="0">
                <a:latin typeface="Calibri" pitchFamily="34" charset="0"/>
                <a:ea typeface="Calibri" pitchFamily="34" charset="0"/>
                <a:cs typeface="Calibri" pitchFamily="34" charset="0"/>
              </a:rPr>
              <a:t> EK1</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0,4</a:t>
            </a:r>
          </a:p>
        </p:txBody>
      </p:sp>
      <p:sp>
        <p:nvSpPr>
          <p:cNvPr id="7" name="Rectangle 9">
            <a:extLst>
              <a:ext uri="{FF2B5EF4-FFF2-40B4-BE49-F238E27FC236}">
                <a16:creationId xmlns:a16="http://schemas.microsoft.com/office/drawing/2014/main" id="{2FCD4DE0-B6B3-4119-9F63-F7662736698C}"/>
              </a:ext>
            </a:extLst>
          </p:cNvPr>
          <p:cNvSpPr>
            <a:spLocks noChangeArrowheads="1"/>
          </p:cNvSpPr>
          <p:nvPr/>
        </p:nvSpPr>
        <p:spPr bwMode="auto">
          <a:xfrm>
            <a:off x="2958351" y="3308639"/>
            <a:ext cx="611577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latin typeface="Calibri" pitchFamily="34" charset="0"/>
                <a:ea typeface="Calibri" pitchFamily="34" charset="0"/>
                <a:cs typeface="Calibri" pitchFamily="34" charset="0"/>
              </a:rPr>
              <a:t>D</a:t>
            </a:r>
            <a:r>
              <a:rPr lang="en-US" sz="4400" b="1" dirty="0">
                <a:latin typeface="Calibri" pitchFamily="34" charset="0"/>
                <a:ea typeface="Calibri" pitchFamily="34" charset="0"/>
                <a:cs typeface="Calibri" pitchFamily="34" charset="0"/>
              </a:rPr>
              <a:t>3 =</a:t>
            </a:r>
            <a:r>
              <a:rPr lang="lt-LT" sz="4400" b="1" dirty="0">
                <a:latin typeface="Calibri" pitchFamily="34" charset="0"/>
                <a:ea typeface="Calibri" pitchFamily="34" charset="0"/>
                <a:cs typeface="Calibri" pitchFamily="34" charset="0"/>
              </a:rPr>
              <a:t> (EK3 </a:t>
            </a:r>
            <a:r>
              <a:rPr lang="lt-LT" sz="4400" b="1" i="1" dirty="0">
                <a:latin typeface="Calibri" pitchFamily="34" charset="0"/>
                <a:ea typeface="Calibri" pitchFamily="34" charset="0"/>
                <a:cs typeface="Calibri" pitchFamily="34" charset="0"/>
              </a:rPr>
              <a:t>arba</a:t>
            </a:r>
            <a:r>
              <a:rPr lang="lt-LT" sz="4400" b="1" dirty="0">
                <a:latin typeface="Calibri" pitchFamily="34" charset="0"/>
                <a:ea typeface="Calibri" pitchFamily="34" charset="0"/>
                <a:cs typeface="Calibri" pitchFamily="34" charset="0"/>
              </a:rPr>
              <a:t> MK3)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0,2</a:t>
            </a:r>
          </a:p>
        </p:txBody>
      </p:sp>
      <p:sp>
        <p:nvSpPr>
          <p:cNvPr id="8" name="Rectangle 10">
            <a:extLst>
              <a:ext uri="{FF2B5EF4-FFF2-40B4-BE49-F238E27FC236}">
                <a16:creationId xmlns:a16="http://schemas.microsoft.com/office/drawing/2014/main" id="{E6443910-4AF2-47C2-9F94-BAE33FE6DF7E}"/>
              </a:ext>
            </a:extLst>
          </p:cNvPr>
          <p:cNvSpPr>
            <a:spLocks noChangeArrowheads="1"/>
          </p:cNvSpPr>
          <p:nvPr/>
        </p:nvSpPr>
        <p:spPr bwMode="auto">
          <a:xfrm>
            <a:off x="2935758" y="4220409"/>
            <a:ext cx="611577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latin typeface="Calibri" pitchFamily="34" charset="0"/>
                <a:ea typeface="Calibri" pitchFamily="34" charset="0"/>
                <a:cs typeface="Calibri" pitchFamily="34" charset="0"/>
              </a:rPr>
              <a:t>D4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(EK4 </a:t>
            </a:r>
            <a:r>
              <a:rPr lang="lt-LT" sz="4400" b="1" i="1" dirty="0">
                <a:latin typeface="Calibri" pitchFamily="34" charset="0"/>
                <a:ea typeface="Calibri" pitchFamily="34" charset="0"/>
                <a:cs typeface="Calibri" pitchFamily="34" charset="0"/>
              </a:rPr>
              <a:t>arba</a:t>
            </a:r>
            <a:r>
              <a:rPr lang="lt-LT" sz="4400" b="1" dirty="0">
                <a:latin typeface="Calibri" pitchFamily="34" charset="0"/>
                <a:ea typeface="Calibri" pitchFamily="34" charset="0"/>
                <a:cs typeface="Calibri" pitchFamily="34" charset="0"/>
              </a:rPr>
              <a:t> MK4)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0,2</a:t>
            </a:r>
          </a:p>
        </p:txBody>
      </p:sp>
      <p:sp>
        <p:nvSpPr>
          <p:cNvPr id="9" name="Rectangle 8">
            <a:extLst>
              <a:ext uri="{FF2B5EF4-FFF2-40B4-BE49-F238E27FC236}">
                <a16:creationId xmlns:a16="http://schemas.microsoft.com/office/drawing/2014/main" id="{8F002DF3-A2FE-4D94-BC7C-35C74984A96E}"/>
              </a:ext>
            </a:extLst>
          </p:cNvPr>
          <p:cNvSpPr>
            <a:spLocks noChangeArrowheads="1"/>
          </p:cNvSpPr>
          <p:nvPr/>
        </p:nvSpPr>
        <p:spPr bwMode="auto">
          <a:xfrm>
            <a:off x="2941212" y="2481139"/>
            <a:ext cx="6110324"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lt-LT" sz="4400" b="1" dirty="0">
                <a:latin typeface="Calibri" pitchFamily="34" charset="0"/>
                <a:ea typeface="Calibri" pitchFamily="34" charset="0"/>
                <a:cs typeface="Calibri" pitchFamily="34" charset="0"/>
              </a:rPr>
              <a:t>D2</a:t>
            </a:r>
            <a:r>
              <a:rPr lang="en-US" sz="4400" b="1" dirty="0">
                <a:latin typeface="Calibri" pitchFamily="34" charset="0"/>
                <a:ea typeface="Calibri" pitchFamily="34" charset="0"/>
                <a:cs typeface="Calibri" pitchFamily="34" charset="0"/>
              </a:rPr>
              <a:t> =</a:t>
            </a:r>
            <a:r>
              <a:rPr lang="lt-LT" sz="4400" b="1" dirty="0">
                <a:latin typeface="Calibri" pitchFamily="34" charset="0"/>
                <a:ea typeface="Calibri" pitchFamily="34" charset="0"/>
                <a:cs typeface="Calibri" pitchFamily="34" charset="0"/>
              </a:rPr>
              <a:t> (EK2 </a:t>
            </a:r>
            <a:r>
              <a:rPr lang="lt-LT" sz="4400" b="1" i="1" dirty="0">
                <a:latin typeface="Calibri" pitchFamily="34" charset="0"/>
                <a:ea typeface="Calibri" pitchFamily="34" charset="0"/>
                <a:cs typeface="Calibri" pitchFamily="34" charset="0"/>
              </a:rPr>
              <a:t>arba</a:t>
            </a:r>
            <a:r>
              <a:rPr lang="lt-LT" sz="4400" b="1" dirty="0">
                <a:latin typeface="Calibri" pitchFamily="34" charset="0"/>
                <a:ea typeface="Calibri" pitchFamily="34" charset="0"/>
                <a:cs typeface="Calibri" pitchFamily="34" charset="0"/>
              </a:rPr>
              <a:t> MK2)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0,2</a:t>
            </a:r>
          </a:p>
        </p:txBody>
      </p:sp>
    </p:spTree>
    <p:extLst>
      <p:ext uri="{BB962C8B-B14F-4D97-AF65-F5344CB8AC3E}">
        <p14:creationId xmlns:p14="http://schemas.microsoft.com/office/powerpoint/2010/main" val="654855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19</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46797" y="528320"/>
            <a:ext cx="8098405" cy="56903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KONKURSINIO BALO FORMAVIMAS</a:t>
            </a:r>
          </a:p>
        </p:txBody>
      </p:sp>
      <p:sp>
        <p:nvSpPr>
          <p:cNvPr id="10" name="Rectangle 8">
            <a:extLst>
              <a:ext uri="{FF2B5EF4-FFF2-40B4-BE49-F238E27FC236}">
                <a16:creationId xmlns:a16="http://schemas.microsoft.com/office/drawing/2014/main" id="{FA14E7DE-A26C-4ADC-B231-4E83A6EB3811}"/>
              </a:ext>
            </a:extLst>
          </p:cNvPr>
          <p:cNvSpPr>
            <a:spLocks noChangeArrowheads="1"/>
          </p:cNvSpPr>
          <p:nvPr/>
        </p:nvSpPr>
        <p:spPr bwMode="auto">
          <a:xfrm>
            <a:off x="3265279" y="1471049"/>
            <a:ext cx="58192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latin typeface="Calibri" pitchFamily="34" charset="0"/>
                <a:ea typeface="Calibri" pitchFamily="34" charset="0"/>
                <a:cs typeface="Calibri" pitchFamily="34" charset="0"/>
              </a:rPr>
              <a:t>D</a:t>
            </a:r>
            <a:r>
              <a:rPr lang="en-US" sz="4400" b="1" dirty="0">
                <a:latin typeface="Calibri" pitchFamily="34" charset="0"/>
                <a:ea typeface="Calibri" pitchFamily="34" charset="0"/>
                <a:cs typeface="Calibri" pitchFamily="34" charset="0"/>
              </a:rPr>
              <a:t>1 =</a:t>
            </a:r>
            <a:r>
              <a:rPr lang="lt-LT" sz="4400" b="1" dirty="0">
                <a:latin typeface="Calibri" pitchFamily="34" charset="0"/>
                <a:ea typeface="Calibri" pitchFamily="34" charset="0"/>
                <a:cs typeface="Calibri" pitchFamily="34" charset="0"/>
              </a:rPr>
              <a:t> EK1(</a:t>
            </a:r>
            <a:r>
              <a:rPr lang="lt-LT" sz="4400" b="1" dirty="0">
                <a:solidFill>
                  <a:srgbClr val="C00000"/>
                </a:solidFill>
                <a:latin typeface="Calibri" pitchFamily="34" charset="0"/>
                <a:ea typeface="Calibri" pitchFamily="34" charset="0"/>
                <a:cs typeface="Calibri" pitchFamily="34" charset="0"/>
              </a:rPr>
              <a:t>20</a:t>
            </a:r>
            <a:r>
              <a:rPr lang="en-US" sz="4400" b="1" dirty="0">
                <a:solidFill>
                  <a:srgbClr val="C00000"/>
                </a:solidFill>
                <a:latin typeface="Calibri" pitchFamily="34" charset="0"/>
                <a:ea typeface="Calibri" pitchFamily="34" charset="0"/>
                <a:cs typeface="Calibri" pitchFamily="34" charset="0"/>
              </a:rPr>
              <a:t>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a:t>
            </a:r>
            <a:r>
              <a:rPr lang="lt-LT" sz="4400" b="1" dirty="0">
                <a:solidFill>
                  <a:srgbClr val="C00000"/>
                </a:solidFill>
                <a:latin typeface="Calibri" pitchFamily="34" charset="0"/>
                <a:ea typeface="Calibri" pitchFamily="34" charset="0"/>
                <a:cs typeface="Calibri" pitchFamily="34" charset="0"/>
              </a:rPr>
              <a:t>4,28</a:t>
            </a:r>
            <a:r>
              <a:rPr lang="lt-LT" sz="4400" b="1" dirty="0">
                <a:latin typeface="Calibri" pitchFamily="34" charset="0"/>
                <a:ea typeface="Calibri" pitchFamily="34" charset="0"/>
                <a:cs typeface="Calibri" pitchFamily="34" charset="0"/>
              </a:rPr>
              <a:t>)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0,4</a:t>
            </a:r>
          </a:p>
        </p:txBody>
      </p:sp>
      <p:sp>
        <p:nvSpPr>
          <p:cNvPr id="11" name="Rectangle 9">
            <a:extLst>
              <a:ext uri="{FF2B5EF4-FFF2-40B4-BE49-F238E27FC236}">
                <a16:creationId xmlns:a16="http://schemas.microsoft.com/office/drawing/2014/main" id="{C1F88BCB-BA37-410B-9232-AB08A52BE8FF}"/>
              </a:ext>
            </a:extLst>
          </p:cNvPr>
          <p:cNvSpPr>
            <a:spLocks noChangeArrowheads="1"/>
          </p:cNvSpPr>
          <p:nvPr/>
        </p:nvSpPr>
        <p:spPr bwMode="auto">
          <a:xfrm>
            <a:off x="3285867" y="3111979"/>
            <a:ext cx="58192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latin typeface="Calibri" pitchFamily="34" charset="0"/>
                <a:ea typeface="Calibri" pitchFamily="34" charset="0"/>
                <a:cs typeface="Calibri" pitchFamily="34" charset="0"/>
              </a:rPr>
              <a:t>D</a:t>
            </a:r>
            <a:r>
              <a:rPr lang="en-US" sz="4400" b="1" dirty="0">
                <a:latin typeface="Calibri" pitchFamily="34" charset="0"/>
                <a:ea typeface="Calibri" pitchFamily="34" charset="0"/>
                <a:cs typeface="Calibri" pitchFamily="34" charset="0"/>
              </a:rPr>
              <a:t>3 =</a:t>
            </a:r>
            <a:r>
              <a:rPr lang="lt-LT" sz="4400" b="1" dirty="0">
                <a:latin typeface="Calibri" pitchFamily="34" charset="0"/>
                <a:ea typeface="Calibri" pitchFamily="34" charset="0"/>
                <a:cs typeface="Calibri" pitchFamily="34" charset="0"/>
              </a:rPr>
              <a:t> EK3(</a:t>
            </a:r>
            <a:r>
              <a:rPr lang="lt-LT" sz="4400" b="1" dirty="0">
                <a:solidFill>
                  <a:srgbClr val="C00000"/>
                </a:solidFill>
                <a:latin typeface="Calibri" pitchFamily="34" charset="0"/>
                <a:ea typeface="Calibri" pitchFamily="34" charset="0"/>
                <a:cs typeface="Calibri" pitchFamily="34" charset="0"/>
              </a:rPr>
              <a:t>50</a:t>
            </a:r>
            <a:r>
              <a:rPr lang="en-US" sz="4400" b="1" dirty="0">
                <a:latin typeface="Calibri" pitchFamily="34" charset="0"/>
                <a:ea typeface="Calibri" pitchFamily="34" charset="0"/>
                <a:cs typeface="Calibri" pitchFamily="34" charset="0"/>
              </a:rPr>
              <a:t> =</a:t>
            </a:r>
            <a:r>
              <a:rPr lang="lt-LT" sz="4400" b="1" dirty="0">
                <a:latin typeface="Calibri" pitchFamily="34" charset="0"/>
                <a:ea typeface="Calibri" pitchFamily="34" charset="0"/>
                <a:cs typeface="Calibri" pitchFamily="34" charset="0"/>
              </a:rPr>
              <a:t> </a:t>
            </a:r>
            <a:r>
              <a:rPr lang="lt-LT" sz="4400" b="1" dirty="0">
                <a:solidFill>
                  <a:srgbClr val="C00000"/>
                </a:solidFill>
                <a:latin typeface="Calibri" pitchFamily="34" charset="0"/>
                <a:ea typeface="Calibri" pitchFamily="34" charset="0"/>
                <a:cs typeface="Calibri" pitchFamily="34" charset="0"/>
              </a:rPr>
              <a:t>6,43</a:t>
            </a:r>
            <a:r>
              <a:rPr lang="lt-LT" sz="4400" b="1" dirty="0">
                <a:latin typeface="Calibri" pitchFamily="34" charset="0"/>
                <a:ea typeface="Calibri" pitchFamily="34" charset="0"/>
                <a:cs typeface="Calibri" pitchFamily="34" charset="0"/>
              </a:rPr>
              <a:t>)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0,2</a:t>
            </a:r>
          </a:p>
        </p:txBody>
      </p:sp>
      <p:sp>
        <p:nvSpPr>
          <p:cNvPr id="12" name="Rectangle 10">
            <a:extLst>
              <a:ext uri="{FF2B5EF4-FFF2-40B4-BE49-F238E27FC236}">
                <a16:creationId xmlns:a16="http://schemas.microsoft.com/office/drawing/2014/main" id="{329891F8-4AB1-454F-9F66-7E3C20CBD08C}"/>
              </a:ext>
            </a:extLst>
          </p:cNvPr>
          <p:cNvSpPr>
            <a:spLocks noChangeArrowheads="1"/>
          </p:cNvSpPr>
          <p:nvPr/>
        </p:nvSpPr>
        <p:spPr bwMode="auto">
          <a:xfrm>
            <a:off x="3263274" y="4023749"/>
            <a:ext cx="581922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latin typeface="Calibri" pitchFamily="34" charset="0"/>
                <a:ea typeface="Calibri" pitchFamily="34" charset="0"/>
                <a:cs typeface="Calibri" pitchFamily="34" charset="0"/>
              </a:rPr>
              <a:t>D4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EK4(</a:t>
            </a:r>
            <a:r>
              <a:rPr lang="lt-LT" sz="4400" b="1" dirty="0">
                <a:solidFill>
                  <a:srgbClr val="C00000"/>
                </a:solidFill>
                <a:latin typeface="Calibri" pitchFamily="34" charset="0"/>
                <a:ea typeface="Calibri" pitchFamily="34" charset="0"/>
                <a:cs typeface="Calibri" pitchFamily="34" charset="0"/>
              </a:rPr>
              <a:t>16</a:t>
            </a:r>
            <a:r>
              <a:rPr lang="en-US" sz="4400" b="1" dirty="0">
                <a:latin typeface="Calibri" pitchFamily="34" charset="0"/>
                <a:ea typeface="Calibri" pitchFamily="34" charset="0"/>
                <a:cs typeface="Calibri" pitchFamily="34" charset="0"/>
              </a:rPr>
              <a:t> =</a:t>
            </a:r>
            <a:r>
              <a:rPr lang="lt-LT" sz="4400" b="1" dirty="0">
                <a:latin typeface="Calibri" pitchFamily="34" charset="0"/>
                <a:ea typeface="Calibri" pitchFamily="34" charset="0"/>
                <a:cs typeface="Calibri" pitchFamily="34" charset="0"/>
              </a:rPr>
              <a:t> </a:t>
            </a:r>
            <a:r>
              <a:rPr lang="lt-LT" sz="4400" b="1" dirty="0">
                <a:solidFill>
                  <a:srgbClr val="C00000"/>
                </a:solidFill>
                <a:latin typeface="Calibri" pitchFamily="34" charset="0"/>
                <a:ea typeface="Calibri" pitchFamily="34" charset="0"/>
                <a:cs typeface="Calibri" pitchFamily="34" charset="0"/>
              </a:rPr>
              <a:t>4,00</a:t>
            </a:r>
            <a:r>
              <a:rPr lang="lt-LT" sz="4400" b="1" dirty="0">
                <a:latin typeface="Calibri" pitchFamily="34" charset="0"/>
                <a:ea typeface="Calibri" pitchFamily="34" charset="0"/>
                <a:cs typeface="Calibri" pitchFamily="34" charset="0"/>
              </a:rPr>
              <a:t>)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0,2</a:t>
            </a:r>
          </a:p>
        </p:txBody>
      </p:sp>
      <p:sp>
        <p:nvSpPr>
          <p:cNvPr id="13" name="Rectangle 8">
            <a:extLst>
              <a:ext uri="{FF2B5EF4-FFF2-40B4-BE49-F238E27FC236}">
                <a16:creationId xmlns:a16="http://schemas.microsoft.com/office/drawing/2014/main" id="{5DE1F42C-C71A-4C9D-99BA-12BAC3E84685}"/>
              </a:ext>
            </a:extLst>
          </p:cNvPr>
          <p:cNvSpPr>
            <a:spLocks noChangeArrowheads="1"/>
          </p:cNvSpPr>
          <p:nvPr/>
        </p:nvSpPr>
        <p:spPr bwMode="auto">
          <a:xfrm>
            <a:off x="3268727" y="2284479"/>
            <a:ext cx="59474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lt-LT" sz="4400" b="1" dirty="0">
                <a:latin typeface="Calibri" pitchFamily="34" charset="0"/>
                <a:ea typeface="Calibri" pitchFamily="34" charset="0"/>
                <a:cs typeface="Calibri" pitchFamily="34" charset="0"/>
              </a:rPr>
              <a:t>D2</a:t>
            </a:r>
            <a:r>
              <a:rPr lang="en-US" sz="4400" b="1" dirty="0">
                <a:latin typeface="Calibri" pitchFamily="34" charset="0"/>
                <a:ea typeface="Calibri" pitchFamily="34" charset="0"/>
                <a:cs typeface="Calibri" pitchFamily="34" charset="0"/>
              </a:rPr>
              <a:t> =</a:t>
            </a:r>
            <a:r>
              <a:rPr lang="lt-LT" sz="4400" b="1" dirty="0">
                <a:latin typeface="Calibri" pitchFamily="34" charset="0"/>
                <a:ea typeface="Calibri" pitchFamily="34" charset="0"/>
                <a:cs typeface="Calibri" pitchFamily="34" charset="0"/>
              </a:rPr>
              <a:t> EK2(</a:t>
            </a:r>
            <a:r>
              <a:rPr lang="lt-LT" sz="4400" b="1" dirty="0">
                <a:solidFill>
                  <a:srgbClr val="C00000"/>
                </a:solidFill>
                <a:latin typeface="Calibri" pitchFamily="34" charset="0"/>
                <a:ea typeface="Calibri" pitchFamily="34" charset="0"/>
                <a:cs typeface="Calibri" pitchFamily="34" charset="0"/>
              </a:rPr>
              <a:t>54</a:t>
            </a:r>
            <a:r>
              <a:rPr lang="en-US" sz="4400" b="1" dirty="0">
                <a:latin typeface="Calibri" pitchFamily="34" charset="0"/>
                <a:ea typeface="Calibri" pitchFamily="34" charset="0"/>
                <a:cs typeface="Calibri" pitchFamily="34" charset="0"/>
              </a:rPr>
              <a:t> =</a:t>
            </a:r>
            <a:r>
              <a:rPr lang="lt-LT" sz="4400" b="1" dirty="0">
                <a:latin typeface="Calibri" pitchFamily="34" charset="0"/>
                <a:ea typeface="Calibri" pitchFamily="34" charset="0"/>
                <a:cs typeface="Calibri" pitchFamily="34" charset="0"/>
              </a:rPr>
              <a:t> </a:t>
            </a:r>
            <a:r>
              <a:rPr lang="lt-LT" sz="4400" b="1" dirty="0">
                <a:solidFill>
                  <a:srgbClr val="C00000"/>
                </a:solidFill>
                <a:latin typeface="Calibri" pitchFamily="34" charset="0"/>
                <a:ea typeface="Calibri" pitchFamily="34" charset="0"/>
                <a:cs typeface="Calibri" pitchFamily="34" charset="0"/>
              </a:rPr>
              <a:t>6,71</a:t>
            </a:r>
            <a:r>
              <a:rPr lang="lt-LT" sz="4400" b="1" dirty="0">
                <a:latin typeface="Calibri" pitchFamily="34" charset="0"/>
                <a:ea typeface="Calibri" pitchFamily="34" charset="0"/>
                <a:cs typeface="Calibri" pitchFamily="34" charset="0"/>
              </a:rPr>
              <a:t>) </a:t>
            </a:r>
            <a:r>
              <a:rPr lang="en-US" sz="4400" b="1" dirty="0">
                <a:latin typeface="Calibri" pitchFamily="34" charset="0"/>
                <a:ea typeface="Calibri" pitchFamily="34" charset="0"/>
                <a:cs typeface="Calibri" pitchFamily="34" charset="0"/>
              </a:rPr>
              <a:t>·</a:t>
            </a:r>
            <a:r>
              <a:rPr lang="lt-LT" sz="4400" b="1" dirty="0">
                <a:latin typeface="Calibri" pitchFamily="34" charset="0"/>
                <a:ea typeface="Calibri" pitchFamily="34" charset="0"/>
                <a:cs typeface="Calibri" pitchFamily="34" charset="0"/>
              </a:rPr>
              <a:t> 0,2</a:t>
            </a:r>
          </a:p>
        </p:txBody>
      </p:sp>
      <p:sp>
        <p:nvSpPr>
          <p:cNvPr id="14" name="Text Box 7">
            <a:extLst>
              <a:ext uri="{FF2B5EF4-FFF2-40B4-BE49-F238E27FC236}">
                <a16:creationId xmlns:a16="http://schemas.microsoft.com/office/drawing/2014/main" id="{58B4D166-869A-4033-828E-C2ACCB7D0C81}"/>
              </a:ext>
            </a:extLst>
          </p:cNvPr>
          <p:cNvSpPr txBox="1">
            <a:spLocks noChangeArrowheads="1"/>
          </p:cNvSpPr>
          <p:nvPr/>
        </p:nvSpPr>
        <p:spPr bwMode="auto">
          <a:xfrm>
            <a:off x="4101508" y="5085955"/>
            <a:ext cx="3655168"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0" b="1" dirty="0">
                <a:solidFill>
                  <a:srgbClr val="C00000"/>
                </a:solidFill>
                <a:latin typeface="Calibri" pitchFamily="34" charset="0"/>
                <a:ea typeface="Calibri" pitchFamily="34" charset="0"/>
                <a:cs typeface="Calibri" pitchFamily="34" charset="0"/>
              </a:rPr>
              <a:t>KB=</a:t>
            </a:r>
            <a:r>
              <a:rPr lang="lt-LT" sz="8000" b="1" dirty="0">
                <a:solidFill>
                  <a:srgbClr val="C00000"/>
                </a:solidFill>
                <a:latin typeface="Calibri" pitchFamily="34" charset="0"/>
                <a:ea typeface="Calibri" pitchFamily="34" charset="0"/>
                <a:cs typeface="Calibri" pitchFamily="34" charset="0"/>
              </a:rPr>
              <a:t>5,14</a:t>
            </a:r>
            <a:endParaRPr lang="en-US" sz="8000" b="1" dirty="0">
              <a:solidFill>
                <a:srgbClr val="C00000"/>
              </a:solidFill>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063058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en-US" dirty="0"/>
              <a:t>2</a:t>
            </a:r>
            <a:r>
              <a:rPr lang="lt-LT" dirty="0"/>
              <a:t>0</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46797" y="528320"/>
            <a:ext cx="8098405" cy="56903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KONKURSINIO BALO FORMAVIMAS</a:t>
            </a:r>
          </a:p>
        </p:txBody>
      </p:sp>
      <p:sp>
        <p:nvSpPr>
          <p:cNvPr id="10" name="Text Box 7">
            <a:extLst>
              <a:ext uri="{FF2B5EF4-FFF2-40B4-BE49-F238E27FC236}">
                <a16:creationId xmlns:a16="http://schemas.microsoft.com/office/drawing/2014/main" id="{5E613F3E-75F4-46DA-84CB-90EA82B89ED5}"/>
              </a:ext>
            </a:extLst>
          </p:cNvPr>
          <p:cNvSpPr txBox="1">
            <a:spLocks noChangeArrowheads="1"/>
          </p:cNvSpPr>
          <p:nvPr/>
        </p:nvSpPr>
        <p:spPr bwMode="auto">
          <a:xfrm>
            <a:off x="4112449" y="4871296"/>
            <a:ext cx="412003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0" b="1" dirty="0">
                <a:solidFill>
                  <a:srgbClr val="C00000"/>
                </a:solidFill>
                <a:latin typeface="Calibri" pitchFamily="34" charset="0"/>
                <a:ea typeface="Calibri" pitchFamily="34" charset="0"/>
                <a:cs typeface="Calibri" pitchFamily="34" charset="0"/>
              </a:rPr>
              <a:t>KB</a:t>
            </a:r>
            <a:r>
              <a:rPr lang="lt-LT" sz="8000" b="1" dirty="0">
                <a:solidFill>
                  <a:srgbClr val="C00000"/>
                </a:solidFill>
                <a:latin typeface="Calibri" pitchFamily="34" charset="0"/>
                <a:ea typeface="Calibri" pitchFamily="34" charset="0"/>
                <a:cs typeface="Calibri" pitchFamily="34" charset="0"/>
              </a:rPr>
              <a:t> </a:t>
            </a:r>
            <a:r>
              <a:rPr lang="en-US" sz="8000" b="1" dirty="0">
                <a:solidFill>
                  <a:srgbClr val="C00000"/>
                </a:solidFill>
                <a:latin typeface="Calibri" pitchFamily="34" charset="0"/>
                <a:ea typeface="Calibri" pitchFamily="34" charset="0"/>
                <a:cs typeface="Calibri" pitchFamily="34" charset="0"/>
              </a:rPr>
              <a:t>=</a:t>
            </a:r>
            <a:r>
              <a:rPr lang="lt-LT" sz="8000" b="1" dirty="0">
                <a:solidFill>
                  <a:srgbClr val="C00000"/>
                </a:solidFill>
                <a:latin typeface="Calibri" pitchFamily="34" charset="0"/>
                <a:ea typeface="Calibri" pitchFamily="34" charset="0"/>
                <a:cs typeface="Calibri" pitchFamily="34" charset="0"/>
              </a:rPr>
              <a:t> 5,71</a:t>
            </a:r>
            <a:endParaRPr lang="en-US" sz="8000" b="1" dirty="0">
              <a:solidFill>
                <a:srgbClr val="C00000"/>
              </a:solidFill>
              <a:latin typeface="Calibri" pitchFamily="34" charset="0"/>
              <a:ea typeface="Calibri" pitchFamily="34" charset="0"/>
              <a:cs typeface="Calibri" pitchFamily="34" charset="0"/>
            </a:endParaRPr>
          </a:p>
        </p:txBody>
      </p:sp>
      <p:sp>
        <p:nvSpPr>
          <p:cNvPr id="11" name="Rectangle 8">
            <a:extLst>
              <a:ext uri="{FF2B5EF4-FFF2-40B4-BE49-F238E27FC236}">
                <a16:creationId xmlns:a16="http://schemas.microsoft.com/office/drawing/2014/main" id="{7B951610-0F1B-4A93-8DDF-E575CD48FF92}"/>
              </a:ext>
            </a:extLst>
          </p:cNvPr>
          <p:cNvSpPr>
            <a:spLocks noChangeArrowheads="1"/>
          </p:cNvSpPr>
          <p:nvPr/>
        </p:nvSpPr>
        <p:spPr bwMode="auto">
          <a:xfrm>
            <a:off x="4861967" y="1483847"/>
            <a:ext cx="25026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latin typeface="Calibri" pitchFamily="34" charset="0"/>
                <a:ea typeface="Calibri" pitchFamily="34" charset="0"/>
                <a:cs typeface="Calibri" pitchFamily="34" charset="0"/>
              </a:rPr>
              <a:t>V</a:t>
            </a:r>
            <a:r>
              <a:rPr lang="lt-LT" sz="4400" b="1" dirty="0">
                <a:latin typeface="Calibri" pitchFamily="34" charset="0"/>
                <a:ea typeface="Calibri" pitchFamily="34" charset="0"/>
                <a:cs typeface="Calibri" pitchFamily="34" charset="0"/>
              </a:rPr>
              <a:t>BE</a:t>
            </a:r>
            <a:r>
              <a:rPr lang="en-US" sz="4400" b="1" dirty="0">
                <a:latin typeface="Calibri" pitchFamily="34" charset="0"/>
                <a:ea typeface="Calibri" pitchFamily="34" charset="0"/>
                <a:cs typeface="Calibri" pitchFamily="34" charset="0"/>
              </a:rPr>
              <a:t>1 =</a:t>
            </a:r>
            <a:r>
              <a:rPr lang="lt-LT" sz="4400" b="1" dirty="0">
                <a:latin typeface="Calibri" pitchFamily="34" charset="0"/>
                <a:ea typeface="Calibri" pitchFamily="34" charset="0"/>
                <a:cs typeface="Calibri" pitchFamily="34" charset="0"/>
              </a:rPr>
              <a:t> </a:t>
            </a:r>
            <a:r>
              <a:rPr lang="lt-LT" sz="4400" b="1" i="1" dirty="0">
                <a:solidFill>
                  <a:srgbClr val="FF0000"/>
                </a:solidFill>
                <a:latin typeface="Calibri" pitchFamily="34" charset="0"/>
                <a:ea typeface="Calibri" pitchFamily="34" charset="0"/>
                <a:cs typeface="Calibri" pitchFamily="34" charset="0"/>
              </a:rPr>
              <a:t>40</a:t>
            </a:r>
            <a:endParaRPr lang="lt-LT" sz="4400" b="1" dirty="0">
              <a:latin typeface="Calibri" pitchFamily="34" charset="0"/>
              <a:ea typeface="Calibri" pitchFamily="34" charset="0"/>
              <a:cs typeface="Calibri" pitchFamily="34" charset="0"/>
            </a:endParaRPr>
          </a:p>
        </p:txBody>
      </p:sp>
      <p:sp>
        <p:nvSpPr>
          <p:cNvPr id="12" name="Rectangle 9">
            <a:extLst>
              <a:ext uri="{FF2B5EF4-FFF2-40B4-BE49-F238E27FC236}">
                <a16:creationId xmlns:a16="http://schemas.microsoft.com/office/drawing/2014/main" id="{DE7B9234-D632-4274-9847-572E3975DD60}"/>
              </a:ext>
            </a:extLst>
          </p:cNvPr>
          <p:cNvSpPr>
            <a:spLocks noChangeArrowheads="1"/>
          </p:cNvSpPr>
          <p:nvPr/>
        </p:nvSpPr>
        <p:spPr bwMode="auto">
          <a:xfrm>
            <a:off x="4881423" y="2244088"/>
            <a:ext cx="25026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latin typeface="Calibri" pitchFamily="34" charset="0"/>
                <a:ea typeface="Calibri" pitchFamily="34" charset="0"/>
                <a:cs typeface="Calibri" pitchFamily="34" charset="0"/>
              </a:rPr>
              <a:t>V</a:t>
            </a:r>
            <a:r>
              <a:rPr lang="lt-LT" sz="4400" b="1" dirty="0">
                <a:latin typeface="Calibri" pitchFamily="34" charset="0"/>
                <a:ea typeface="Calibri" pitchFamily="34" charset="0"/>
                <a:cs typeface="Calibri" pitchFamily="34" charset="0"/>
              </a:rPr>
              <a:t>BE</a:t>
            </a:r>
            <a:r>
              <a:rPr lang="en-US" sz="4400" b="1" dirty="0">
                <a:latin typeface="Calibri" pitchFamily="34" charset="0"/>
                <a:ea typeface="Calibri" pitchFamily="34" charset="0"/>
                <a:cs typeface="Calibri" pitchFamily="34" charset="0"/>
              </a:rPr>
              <a:t>2 =</a:t>
            </a:r>
            <a:r>
              <a:rPr lang="lt-LT" sz="4400" b="1" dirty="0">
                <a:latin typeface="Calibri" pitchFamily="34" charset="0"/>
                <a:ea typeface="Calibri" pitchFamily="34" charset="0"/>
                <a:cs typeface="Calibri" pitchFamily="34" charset="0"/>
              </a:rPr>
              <a:t> </a:t>
            </a:r>
            <a:r>
              <a:rPr lang="lt-LT" sz="4400" b="1" i="1" dirty="0">
                <a:solidFill>
                  <a:srgbClr val="FF0000"/>
                </a:solidFill>
                <a:latin typeface="Calibri" pitchFamily="34" charset="0"/>
                <a:ea typeface="Calibri" pitchFamily="34" charset="0"/>
                <a:cs typeface="Calibri" pitchFamily="34" charset="0"/>
              </a:rPr>
              <a:t>40</a:t>
            </a:r>
            <a:endParaRPr lang="lt-LT" sz="4400" b="1" dirty="0">
              <a:latin typeface="Calibri" pitchFamily="34" charset="0"/>
              <a:ea typeface="Calibri" pitchFamily="34" charset="0"/>
              <a:cs typeface="Calibri" pitchFamily="34" charset="0"/>
            </a:endParaRPr>
          </a:p>
        </p:txBody>
      </p:sp>
      <p:sp>
        <p:nvSpPr>
          <p:cNvPr id="13" name="Rectangle 10">
            <a:extLst>
              <a:ext uri="{FF2B5EF4-FFF2-40B4-BE49-F238E27FC236}">
                <a16:creationId xmlns:a16="http://schemas.microsoft.com/office/drawing/2014/main" id="{DF6A0C0D-CC19-444D-B901-BCD8F8897EE4}"/>
              </a:ext>
            </a:extLst>
          </p:cNvPr>
          <p:cNvSpPr>
            <a:spLocks noChangeArrowheads="1"/>
          </p:cNvSpPr>
          <p:nvPr/>
        </p:nvSpPr>
        <p:spPr bwMode="auto">
          <a:xfrm>
            <a:off x="4895175" y="2962851"/>
            <a:ext cx="25026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latin typeface="Calibri" pitchFamily="34" charset="0"/>
                <a:ea typeface="Calibri" pitchFamily="34" charset="0"/>
                <a:cs typeface="Calibri" pitchFamily="34" charset="0"/>
              </a:rPr>
              <a:t>V</a:t>
            </a:r>
            <a:r>
              <a:rPr lang="lt-LT" sz="4400" b="1" dirty="0">
                <a:latin typeface="Calibri" pitchFamily="34" charset="0"/>
                <a:ea typeface="Calibri" pitchFamily="34" charset="0"/>
                <a:cs typeface="Calibri" pitchFamily="34" charset="0"/>
              </a:rPr>
              <a:t>BE</a:t>
            </a:r>
            <a:r>
              <a:rPr lang="en-US" sz="4400" b="1" dirty="0">
                <a:latin typeface="Calibri" pitchFamily="34" charset="0"/>
                <a:ea typeface="Calibri" pitchFamily="34" charset="0"/>
                <a:cs typeface="Calibri" pitchFamily="34" charset="0"/>
              </a:rPr>
              <a:t>3 =</a:t>
            </a:r>
            <a:r>
              <a:rPr lang="lt-LT" sz="4400" b="1" dirty="0">
                <a:latin typeface="Calibri" pitchFamily="34" charset="0"/>
                <a:ea typeface="Calibri" pitchFamily="34" charset="0"/>
                <a:cs typeface="Calibri" pitchFamily="34" charset="0"/>
              </a:rPr>
              <a:t> </a:t>
            </a:r>
            <a:r>
              <a:rPr lang="lt-LT" sz="4400" b="1" i="1" dirty="0">
                <a:solidFill>
                  <a:srgbClr val="FF0000"/>
                </a:solidFill>
                <a:latin typeface="Calibri" pitchFamily="34" charset="0"/>
                <a:ea typeface="Calibri" pitchFamily="34" charset="0"/>
                <a:cs typeface="Calibri" pitchFamily="34" charset="0"/>
              </a:rPr>
              <a:t>40</a:t>
            </a:r>
            <a:endParaRPr lang="lt-LT" sz="4400" b="1" dirty="0">
              <a:latin typeface="Calibri" pitchFamily="34" charset="0"/>
              <a:ea typeface="Calibri" pitchFamily="34" charset="0"/>
              <a:cs typeface="Calibri" pitchFamily="34" charset="0"/>
            </a:endParaRPr>
          </a:p>
        </p:txBody>
      </p:sp>
      <p:sp>
        <p:nvSpPr>
          <p:cNvPr id="14" name="Rectangle 8">
            <a:extLst>
              <a:ext uri="{FF2B5EF4-FFF2-40B4-BE49-F238E27FC236}">
                <a16:creationId xmlns:a16="http://schemas.microsoft.com/office/drawing/2014/main" id="{02C4BA01-1156-428F-A596-6BFB2C7854EB}"/>
              </a:ext>
            </a:extLst>
          </p:cNvPr>
          <p:cNvSpPr>
            <a:spLocks noChangeArrowheads="1"/>
          </p:cNvSpPr>
          <p:nvPr/>
        </p:nvSpPr>
        <p:spPr bwMode="auto">
          <a:xfrm>
            <a:off x="4921165" y="3705998"/>
            <a:ext cx="25026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latin typeface="Calibri" pitchFamily="34" charset="0"/>
                <a:ea typeface="Calibri" pitchFamily="34" charset="0"/>
                <a:cs typeface="Calibri" pitchFamily="34" charset="0"/>
              </a:rPr>
              <a:t>V</a:t>
            </a:r>
            <a:r>
              <a:rPr lang="lt-LT" sz="4400" b="1" dirty="0">
                <a:latin typeface="Calibri" pitchFamily="34" charset="0"/>
                <a:ea typeface="Calibri" pitchFamily="34" charset="0"/>
                <a:cs typeface="Calibri" pitchFamily="34" charset="0"/>
              </a:rPr>
              <a:t>BE4</a:t>
            </a:r>
            <a:r>
              <a:rPr lang="en-US" sz="4400" b="1" dirty="0">
                <a:latin typeface="Calibri" pitchFamily="34" charset="0"/>
                <a:ea typeface="Calibri" pitchFamily="34" charset="0"/>
                <a:cs typeface="Calibri" pitchFamily="34" charset="0"/>
              </a:rPr>
              <a:t> =</a:t>
            </a:r>
            <a:r>
              <a:rPr lang="lt-LT" sz="4400" b="1" dirty="0">
                <a:latin typeface="Calibri" pitchFamily="34" charset="0"/>
                <a:ea typeface="Calibri" pitchFamily="34" charset="0"/>
                <a:cs typeface="Calibri" pitchFamily="34" charset="0"/>
              </a:rPr>
              <a:t> </a:t>
            </a:r>
            <a:r>
              <a:rPr lang="lt-LT" sz="4400" b="1" i="1" dirty="0">
                <a:solidFill>
                  <a:srgbClr val="FF0000"/>
                </a:solidFill>
                <a:latin typeface="Calibri" pitchFamily="34" charset="0"/>
                <a:ea typeface="Calibri" pitchFamily="34" charset="0"/>
                <a:cs typeface="Calibri" pitchFamily="34" charset="0"/>
              </a:rPr>
              <a:t>40</a:t>
            </a:r>
            <a:endParaRPr lang="lt-LT" sz="4400" b="1"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11322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en-US" dirty="0"/>
              <a:t>2</a:t>
            </a:r>
            <a:r>
              <a:rPr lang="lt-LT" dirty="0"/>
              <a:t>1</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46797" y="528320"/>
            <a:ext cx="8098405" cy="56903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KONKURSINIO BALO FORMAVIMAS</a:t>
            </a:r>
          </a:p>
        </p:txBody>
      </p:sp>
      <p:sp>
        <p:nvSpPr>
          <p:cNvPr id="9" name="Text Box 7">
            <a:extLst>
              <a:ext uri="{FF2B5EF4-FFF2-40B4-BE49-F238E27FC236}">
                <a16:creationId xmlns:a16="http://schemas.microsoft.com/office/drawing/2014/main" id="{9A5F7614-EB63-47C5-8F88-7D3B29B621F9}"/>
              </a:ext>
            </a:extLst>
          </p:cNvPr>
          <p:cNvSpPr txBox="1">
            <a:spLocks noChangeArrowheads="1"/>
          </p:cNvSpPr>
          <p:nvPr/>
        </p:nvSpPr>
        <p:spPr bwMode="auto">
          <a:xfrm>
            <a:off x="4035980" y="4980923"/>
            <a:ext cx="412003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8000" b="1" dirty="0">
                <a:solidFill>
                  <a:srgbClr val="C00000"/>
                </a:solidFill>
                <a:latin typeface="Calibri" pitchFamily="34" charset="0"/>
                <a:ea typeface="Calibri" pitchFamily="34" charset="0"/>
                <a:cs typeface="Calibri" pitchFamily="34" charset="0"/>
              </a:rPr>
              <a:t>KB</a:t>
            </a:r>
            <a:r>
              <a:rPr lang="lt-LT" sz="8000" b="1" dirty="0">
                <a:solidFill>
                  <a:srgbClr val="C00000"/>
                </a:solidFill>
                <a:latin typeface="Calibri" pitchFamily="34" charset="0"/>
                <a:ea typeface="Calibri" pitchFamily="34" charset="0"/>
                <a:cs typeface="Calibri" pitchFamily="34" charset="0"/>
              </a:rPr>
              <a:t> </a:t>
            </a:r>
            <a:r>
              <a:rPr lang="en-US" sz="8000" b="1" dirty="0">
                <a:solidFill>
                  <a:srgbClr val="C00000"/>
                </a:solidFill>
                <a:latin typeface="Calibri" pitchFamily="34" charset="0"/>
                <a:ea typeface="Calibri" pitchFamily="34" charset="0"/>
                <a:cs typeface="Calibri" pitchFamily="34" charset="0"/>
              </a:rPr>
              <a:t>=</a:t>
            </a:r>
            <a:r>
              <a:rPr lang="lt-LT" sz="8000" b="1" dirty="0">
                <a:solidFill>
                  <a:srgbClr val="C00000"/>
                </a:solidFill>
                <a:latin typeface="Calibri" pitchFamily="34" charset="0"/>
                <a:ea typeface="Calibri" pitchFamily="34" charset="0"/>
                <a:cs typeface="Calibri" pitchFamily="34" charset="0"/>
              </a:rPr>
              <a:t> 7,86</a:t>
            </a:r>
            <a:endParaRPr lang="en-US" sz="8000" b="1" dirty="0">
              <a:solidFill>
                <a:srgbClr val="C00000"/>
              </a:solidFill>
              <a:latin typeface="Calibri" pitchFamily="34" charset="0"/>
              <a:ea typeface="Calibri" pitchFamily="34" charset="0"/>
              <a:cs typeface="Calibri" pitchFamily="34" charset="0"/>
            </a:endParaRPr>
          </a:p>
        </p:txBody>
      </p:sp>
      <p:sp>
        <p:nvSpPr>
          <p:cNvPr id="15" name="Rectangle 8">
            <a:extLst>
              <a:ext uri="{FF2B5EF4-FFF2-40B4-BE49-F238E27FC236}">
                <a16:creationId xmlns:a16="http://schemas.microsoft.com/office/drawing/2014/main" id="{C0F8DD18-E3D8-4BCA-A71D-12F0212EA78F}"/>
              </a:ext>
            </a:extLst>
          </p:cNvPr>
          <p:cNvSpPr>
            <a:spLocks noChangeArrowheads="1"/>
          </p:cNvSpPr>
          <p:nvPr/>
        </p:nvSpPr>
        <p:spPr bwMode="auto">
          <a:xfrm>
            <a:off x="4785498" y="1593474"/>
            <a:ext cx="25026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latin typeface="Calibri" pitchFamily="34" charset="0"/>
                <a:ea typeface="Calibri" pitchFamily="34" charset="0"/>
                <a:cs typeface="Calibri" pitchFamily="34" charset="0"/>
              </a:rPr>
              <a:t>V</a:t>
            </a:r>
            <a:r>
              <a:rPr lang="lt-LT" sz="4400" b="1" dirty="0">
                <a:latin typeface="Calibri" pitchFamily="34" charset="0"/>
                <a:ea typeface="Calibri" pitchFamily="34" charset="0"/>
                <a:cs typeface="Calibri" pitchFamily="34" charset="0"/>
              </a:rPr>
              <a:t>BE</a:t>
            </a:r>
            <a:r>
              <a:rPr lang="en-US" sz="4400" b="1" dirty="0">
                <a:latin typeface="Calibri" pitchFamily="34" charset="0"/>
                <a:ea typeface="Calibri" pitchFamily="34" charset="0"/>
                <a:cs typeface="Calibri" pitchFamily="34" charset="0"/>
              </a:rPr>
              <a:t>1 =</a:t>
            </a:r>
            <a:r>
              <a:rPr lang="lt-LT" sz="4400" b="1" dirty="0">
                <a:latin typeface="Calibri" pitchFamily="34" charset="0"/>
                <a:ea typeface="Calibri" pitchFamily="34" charset="0"/>
                <a:cs typeface="Calibri" pitchFamily="34" charset="0"/>
              </a:rPr>
              <a:t> </a:t>
            </a:r>
            <a:r>
              <a:rPr lang="lt-LT" sz="4400" b="1" i="1" dirty="0">
                <a:solidFill>
                  <a:srgbClr val="FF0000"/>
                </a:solidFill>
                <a:latin typeface="Calibri" pitchFamily="34" charset="0"/>
                <a:ea typeface="Calibri" pitchFamily="34" charset="0"/>
                <a:cs typeface="Calibri" pitchFamily="34" charset="0"/>
              </a:rPr>
              <a:t>70</a:t>
            </a:r>
            <a:endParaRPr lang="lt-LT" sz="4400" b="1" dirty="0">
              <a:latin typeface="Calibri" pitchFamily="34" charset="0"/>
              <a:ea typeface="Calibri" pitchFamily="34" charset="0"/>
              <a:cs typeface="Calibri" pitchFamily="34" charset="0"/>
            </a:endParaRPr>
          </a:p>
        </p:txBody>
      </p:sp>
      <p:sp>
        <p:nvSpPr>
          <p:cNvPr id="16" name="Rectangle 9">
            <a:extLst>
              <a:ext uri="{FF2B5EF4-FFF2-40B4-BE49-F238E27FC236}">
                <a16:creationId xmlns:a16="http://schemas.microsoft.com/office/drawing/2014/main" id="{A2CE9BC3-3366-43E6-9295-B576D708DA70}"/>
              </a:ext>
            </a:extLst>
          </p:cNvPr>
          <p:cNvSpPr>
            <a:spLocks noChangeArrowheads="1"/>
          </p:cNvSpPr>
          <p:nvPr/>
        </p:nvSpPr>
        <p:spPr bwMode="auto">
          <a:xfrm>
            <a:off x="4804954" y="2353715"/>
            <a:ext cx="25026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latin typeface="Calibri" pitchFamily="34" charset="0"/>
                <a:ea typeface="Calibri" pitchFamily="34" charset="0"/>
                <a:cs typeface="Calibri" pitchFamily="34" charset="0"/>
              </a:rPr>
              <a:t>V</a:t>
            </a:r>
            <a:r>
              <a:rPr lang="lt-LT" sz="4400" b="1" dirty="0">
                <a:latin typeface="Calibri" pitchFamily="34" charset="0"/>
                <a:ea typeface="Calibri" pitchFamily="34" charset="0"/>
                <a:cs typeface="Calibri" pitchFamily="34" charset="0"/>
              </a:rPr>
              <a:t>BE</a:t>
            </a:r>
            <a:r>
              <a:rPr lang="en-US" sz="4400" b="1" dirty="0">
                <a:latin typeface="Calibri" pitchFamily="34" charset="0"/>
                <a:ea typeface="Calibri" pitchFamily="34" charset="0"/>
                <a:cs typeface="Calibri" pitchFamily="34" charset="0"/>
              </a:rPr>
              <a:t>2 =</a:t>
            </a:r>
            <a:r>
              <a:rPr lang="lt-LT" sz="4400" b="1" dirty="0">
                <a:latin typeface="Calibri" pitchFamily="34" charset="0"/>
                <a:ea typeface="Calibri" pitchFamily="34" charset="0"/>
                <a:cs typeface="Calibri" pitchFamily="34" charset="0"/>
              </a:rPr>
              <a:t> </a:t>
            </a:r>
            <a:r>
              <a:rPr lang="lt-LT" sz="4400" b="1" i="1" dirty="0">
                <a:solidFill>
                  <a:srgbClr val="FF0000"/>
                </a:solidFill>
                <a:latin typeface="Calibri" pitchFamily="34" charset="0"/>
                <a:ea typeface="Calibri" pitchFamily="34" charset="0"/>
                <a:cs typeface="Calibri" pitchFamily="34" charset="0"/>
              </a:rPr>
              <a:t>70</a:t>
            </a:r>
            <a:endParaRPr lang="lt-LT" sz="4400" b="1" dirty="0">
              <a:latin typeface="Calibri" pitchFamily="34" charset="0"/>
              <a:ea typeface="Calibri" pitchFamily="34" charset="0"/>
              <a:cs typeface="Calibri" pitchFamily="34" charset="0"/>
            </a:endParaRPr>
          </a:p>
        </p:txBody>
      </p:sp>
      <p:sp>
        <p:nvSpPr>
          <p:cNvPr id="17" name="Rectangle 10">
            <a:extLst>
              <a:ext uri="{FF2B5EF4-FFF2-40B4-BE49-F238E27FC236}">
                <a16:creationId xmlns:a16="http://schemas.microsoft.com/office/drawing/2014/main" id="{86F70668-BD9F-479C-B1C8-DC6EA2E92A13}"/>
              </a:ext>
            </a:extLst>
          </p:cNvPr>
          <p:cNvSpPr>
            <a:spLocks noChangeArrowheads="1"/>
          </p:cNvSpPr>
          <p:nvPr/>
        </p:nvSpPr>
        <p:spPr bwMode="auto">
          <a:xfrm>
            <a:off x="4818706" y="3072478"/>
            <a:ext cx="25026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latin typeface="Calibri" pitchFamily="34" charset="0"/>
                <a:ea typeface="Calibri" pitchFamily="34" charset="0"/>
                <a:cs typeface="Calibri" pitchFamily="34" charset="0"/>
              </a:rPr>
              <a:t>V</a:t>
            </a:r>
            <a:r>
              <a:rPr lang="lt-LT" sz="4400" b="1" dirty="0">
                <a:latin typeface="Calibri" pitchFamily="34" charset="0"/>
                <a:ea typeface="Calibri" pitchFamily="34" charset="0"/>
                <a:cs typeface="Calibri" pitchFamily="34" charset="0"/>
              </a:rPr>
              <a:t>BE</a:t>
            </a:r>
            <a:r>
              <a:rPr lang="en-US" sz="4400" b="1" dirty="0">
                <a:latin typeface="Calibri" pitchFamily="34" charset="0"/>
                <a:ea typeface="Calibri" pitchFamily="34" charset="0"/>
                <a:cs typeface="Calibri" pitchFamily="34" charset="0"/>
              </a:rPr>
              <a:t>3 =</a:t>
            </a:r>
            <a:r>
              <a:rPr lang="lt-LT" sz="4400" b="1" dirty="0">
                <a:latin typeface="Calibri" pitchFamily="34" charset="0"/>
                <a:ea typeface="Calibri" pitchFamily="34" charset="0"/>
                <a:cs typeface="Calibri" pitchFamily="34" charset="0"/>
              </a:rPr>
              <a:t> </a:t>
            </a:r>
            <a:r>
              <a:rPr lang="lt-LT" sz="4400" b="1" i="1" dirty="0">
                <a:solidFill>
                  <a:srgbClr val="FF0000"/>
                </a:solidFill>
                <a:latin typeface="Calibri" pitchFamily="34" charset="0"/>
                <a:ea typeface="Calibri" pitchFamily="34" charset="0"/>
                <a:cs typeface="Calibri" pitchFamily="34" charset="0"/>
              </a:rPr>
              <a:t>70</a:t>
            </a:r>
            <a:endParaRPr lang="lt-LT" sz="4400" b="1" dirty="0">
              <a:latin typeface="Calibri" pitchFamily="34" charset="0"/>
              <a:ea typeface="Calibri" pitchFamily="34" charset="0"/>
              <a:cs typeface="Calibri" pitchFamily="34" charset="0"/>
            </a:endParaRPr>
          </a:p>
        </p:txBody>
      </p:sp>
      <p:sp>
        <p:nvSpPr>
          <p:cNvPr id="18" name="Rectangle 8">
            <a:extLst>
              <a:ext uri="{FF2B5EF4-FFF2-40B4-BE49-F238E27FC236}">
                <a16:creationId xmlns:a16="http://schemas.microsoft.com/office/drawing/2014/main" id="{D831B36F-6DC5-454D-9200-0B2593BA2BDC}"/>
              </a:ext>
            </a:extLst>
          </p:cNvPr>
          <p:cNvSpPr>
            <a:spLocks noChangeArrowheads="1"/>
          </p:cNvSpPr>
          <p:nvPr/>
        </p:nvSpPr>
        <p:spPr bwMode="auto">
          <a:xfrm>
            <a:off x="4844696" y="3815625"/>
            <a:ext cx="250260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4400" b="1" dirty="0">
                <a:latin typeface="Calibri" pitchFamily="34" charset="0"/>
                <a:ea typeface="Calibri" pitchFamily="34" charset="0"/>
                <a:cs typeface="Calibri" pitchFamily="34" charset="0"/>
              </a:rPr>
              <a:t>V</a:t>
            </a:r>
            <a:r>
              <a:rPr lang="lt-LT" sz="4400" b="1" dirty="0">
                <a:latin typeface="Calibri" pitchFamily="34" charset="0"/>
                <a:ea typeface="Calibri" pitchFamily="34" charset="0"/>
                <a:cs typeface="Calibri" pitchFamily="34" charset="0"/>
              </a:rPr>
              <a:t>BE4</a:t>
            </a:r>
            <a:r>
              <a:rPr lang="en-US" sz="4400" b="1" dirty="0">
                <a:latin typeface="Calibri" pitchFamily="34" charset="0"/>
                <a:ea typeface="Calibri" pitchFamily="34" charset="0"/>
                <a:cs typeface="Calibri" pitchFamily="34" charset="0"/>
              </a:rPr>
              <a:t> =</a:t>
            </a:r>
            <a:r>
              <a:rPr lang="lt-LT" sz="4400" b="1" dirty="0">
                <a:latin typeface="Calibri" pitchFamily="34" charset="0"/>
                <a:ea typeface="Calibri" pitchFamily="34" charset="0"/>
                <a:cs typeface="Calibri" pitchFamily="34" charset="0"/>
              </a:rPr>
              <a:t> </a:t>
            </a:r>
            <a:r>
              <a:rPr lang="lt-LT" sz="4400" b="1" i="1" dirty="0">
                <a:solidFill>
                  <a:srgbClr val="FF0000"/>
                </a:solidFill>
                <a:latin typeface="Calibri" pitchFamily="34" charset="0"/>
                <a:ea typeface="Calibri" pitchFamily="34" charset="0"/>
                <a:cs typeface="Calibri" pitchFamily="34" charset="0"/>
              </a:rPr>
              <a:t>70</a:t>
            </a:r>
            <a:endParaRPr lang="lt-LT" sz="4400" b="1" dirty="0">
              <a:latin typeface="Calibri" pitchFamily="34" charset="0"/>
              <a:ea typeface="Calibri" pitchFamily="34" charset="0"/>
              <a:cs typeface="Calibri" pitchFamily="34" charset="0"/>
            </a:endParaRPr>
          </a:p>
        </p:txBody>
      </p:sp>
    </p:spTree>
    <p:extLst>
      <p:ext uri="{BB962C8B-B14F-4D97-AF65-F5344CB8AC3E}">
        <p14:creationId xmlns:p14="http://schemas.microsoft.com/office/powerpoint/2010/main" val="418458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en-US" dirty="0"/>
              <a:t>2</a:t>
            </a:r>
            <a:r>
              <a:rPr lang="lt-LT" dirty="0"/>
              <a:t>2</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46797" y="528320"/>
            <a:ext cx="8098405" cy="56903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PAPILDOMI BALAI</a:t>
            </a:r>
          </a:p>
        </p:txBody>
      </p:sp>
      <p:graphicFrame>
        <p:nvGraphicFramePr>
          <p:cNvPr id="9" name="Table 8">
            <a:extLst>
              <a:ext uri="{FF2B5EF4-FFF2-40B4-BE49-F238E27FC236}">
                <a16:creationId xmlns:a16="http://schemas.microsoft.com/office/drawing/2014/main" id="{66BAAA2B-9A13-4D9D-AC53-DC1764EA0D25}"/>
              </a:ext>
            </a:extLst>
          </p:cNvPr>
          <p:cNvGraphicFramePr>
            <a:graphicFrameLocks noGrp="1"/>
          </p:cNvGraphicFramePr>
          <p:nvPr>
            <p:extLst>
              <p:ext uri="{D42A27DB-BD31-4B8C-83A1-F6EECF244321}">
                <p14:modId xmlns:p14="http://schemas.microsoft.com/office/powerpoint/2010/main" val="3601050068"/>
              </p:ext>
            </p:extLst>
          </p:nvPr>
        </p:nvGraphicFramePr>
        <p:xfrm>
          <a:off x="494197" y="1563439"/>
          <a:ext cx="11203603" cy="4952990"/>
        </p:xfrm>
        <a:graphic>
          <a:graphicData uri="http://schemas.openxmlformats.org/drawingml/2006/table">
            <a:tbl>
              <a:tblPr firstRow="1" firstCol="1" bandRow="1">
                <a:tableStyleId>{C4B1156A-380E-4F78-BDF5-A606A8083BF9}</a:tableStyleId>
              </a:tblPr>
              <a:tblGrid>
                <a:gridCol w="8534806">
                  <a:extLst>
                    <a:ext uri="{9D8B030D-6E8A-4147-A177-3AD203B41FA5}">
                      <a16:colId xmlns:a16="http://schemas.microsoft.com/office/drawing/2014/main" val="1159498337"/>
                    </a:ext>
                  </a:extLst>
                </a:gridCol>
                <a:gridCol w="2668797">
                  <a:extLst>
                    <a:ext uri="{9D8B030D-6E8A-4147-A177-3AD203B41FA5}">
                      <a16:colId xmlns:a16="http://schemas.microsoft.com/office/drawing/2014/main" val="4253400793"/>
                    </a:ext>
                  </a:extLst>
                </a:gridCol>
              </a:tblGrid>
              <a:tr h="244998">
                <a:tc>
                  <a:txBody>
                    <a:bodyPr/>
                    <a:lstStyle/>
                    <a:p>
                      <a:pPr algn="ctr">
                        <a:lnSpc>
                          <a:spcPct val="107000"/>
                        </a:lnSpc>
                        <a:spcAft>
                          <a:spcPts val="0"/>
                        </a:spcAft>
                      </a:pPr>
                      <a:r>
                        <a:rPr lang="lt-LT" sz="1400">
                          <a:effectLst/>
                          <a:latin typeface="Calibri" panose="020F0502020204030204" pitchFamily="34" charset="0"/>
                          <a:cs typeface="Calibri" panose="020F0502020204030204" pitchFamily="34" charset="0"/>
                        </a:rPr>
                        <a:t>Kriterijus</a:t>
                      </a:r>
                      <a:endParaRPr lang="lt-LT" sz="1400" b="1">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tc>
                  <a:txBody>
                    <a:bodyPr/>
                    <a:lstStyle/>
                    <a:p>
                      <a:pPr algn="ctr">
                        <a:lnSpc>
                          <a:spcPct val="107000"/>
                        </a:lnSpc>
                        <a:spcAft>
                          <a:spcPts val="0"/>
                        </a:spcAft>
                      </a:pPr>
                      <a:r>
                        <a:rPr lang="lt-LT" sz="1400">
                          <a:effectLst/>
                          <a:latin typeface="Calibri" panose="020F0502020204030204" pitchFamily="34" charset="0"/>
                          <a:cs typeface="Calibri" panose="020F0502020204030204" pitchFamily="34" charset="0"/>
                        </a:rPr>
                        <a:t>Kriterijaus vertė</a:t>
                      </a:r>
                      <a:endParaRPr lang="lt-LT" sz="1400" b="1">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extLst>
                  <a:ext uri="{0D108BD9-81ED-4DB2-BD59-A6C34878D82A}">
                    <a16:rowId xmlns:a16="http://schemas.microsoft.com/office/drawing/2014/main" val="82965755"/>
                  </a:ext>
                </a:extLst>
              </a:tr>
              <a:tr h="244998">
                <a:tc>
                  <a:txBody>
                    <a:bodyPr/>
                    <a:lstStyle/>
                    <a:p>
                      <a:pPr>
                        <a:lnSpc>
                          <a:spcPct val="107000"/>
                        </a:lnSpc>
                        <a:spcAft>
                          <a:spcPts val="0"/>
                        </a:spcAft>
                      </a:pPr>
                      <a:r>
                        <a:rPr lang="lt-LT" sz="1400">
                          <a:effectLst/>
                          <a:latin typeface="Calibri" panose="020F0502020204030204" pitchFamily="34" charset="0"/>
                          <a:cs typeface="Calibri" panose="020F0502020204030204" pitchFamily="34" charset="0"/>
                        </a:rPr>
                        <a:t>Pirmojo arba antrojo dalyko brandos darbo ne žemesnis nei 9 įvertinimas</a:t>
                      </a:r>
                      <a:endParaRPr lang="lt-LT" sz="1400" b="1">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tc>
                  <a:txBody>
                    <a:bodyPr/>
                    <a:lstStyle/>
                    <a:p>
                      <a:pPr algn="ctr">
                        <a:lnSpc>
                          <a:spcPct val="107000"/>
                        </a:lnSpc>
                        <a:spcAft>
                          <a:spcPts val="0"/>
                        </a:spcAft>
                      </a:pPr>
                      <a:r>
                        <a:rPr lang="lt-LT" sz="1400" b="1" dirty="0">
                          <a:effectLst/>
                          <a:latin typeface="Calibri" panose="020F0502020204030204" pitchFamily="34" charset="0"/>
                          <a:cs typeface="Calibri" panose="020F0502020204030204" pitchFamily="34" charset="0"/>
                        </a:rPr>
                        <a:t>0,25 balo</a:t>
                      </a:r>
                      <a:endParaRPr lang="lt-LT" sz="1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extLst>
                  <a:ext uri="{0D108BD9-81ED-4DB2-BD59-A6C34878D82A}">
                    <a16:rowId xmlns:a16="http://schemas.microsoft.com/office/drawing/2014/main" val="185494200"/>
                  </a:ext>
                </a:extLst>
              </a:tr>
              <a:tr h="325781">
                <a:tc>
                  <a:txBody>
                    <a:bodyPr/>
                    <a:lstStyle/>
                    <a:p>
                      <a:pPr>
                        <a:lnSpc>
                          <a:spcPct val="107000"/>
                        </a:lnSpc>
                        <a:spcAft>
                          <a:spcPts val="0"/>
                        </a:spcAft>
                      </a:pPr>
                      <a:r>
                        <a:rPr lang="lt-LT" sz="1400">
                          <a:effectLst/>
                          <a:latin typeface="Calibri" panose="020F0502020204030204" pitchFamily="34" charset="0"/>
                          <a:cs typeface="Calibri" panose="020F0502020204030204" pitchFamily="34" charset="0"/>
                        </a:rPr>
                        <a:t>Baigti baziniai kariniai mokymai arba atlikta nuolatinė privalomoji pradinė karo tarnyba</a:t>
                      </a:r>
                      <a:endParaRPr lang="lt-LT" sz="1400" b="1">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tc>
                  <a:txBody>
                    <a:bodyPr/>
                    <a:lstStyle/>
                    <a:p>
                      <a:pPr algn="ctr">
                        <a:lnSpc>
                          <a:spcPct val="107000"/>
                        </a:lnSpc>
                        <a:spcAft>
                          <a:spcPts val="0"/>
                        </a:spcAft>
                      </a:pPr>
                      <a:r>
                        <a:rPr lang="lt-LT" sz="1400" b="1" dirty="0">
                          <a:effectLst/>
                          <a:latin typeface="Calibri" panose="020F0502020204030204" pitchFamily="34" charset="0"/>
                          <a:cs typeface="Calibri" panose="020F0502020204030204" pitchFamily="34" charset="0"/>
                        </a:rPr>
                        <a:t>0,5 balo</a:t>
                      </a:r>
                      <a:endParaRPr lang="lt-LT" sz="1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extLst>
                  <a:ext uri="{0D108BD9-81ED-4DB2-BD59-A6C34878D82A}">
                    <a16:rowId xmlns:a16="http://schemas.microsoft.com/office/drawing/2014/main" val="808099642"/>
                  </a:ext>
                </a:extLst>
              </a:tr>
              <a:tr h="443883">
                <a:tc>
                  <a:txBody>
                    <a:bodyPr/>
                    <a:lstStyle/>
                    <a:p>
                      <a:pPr>
                        <a:lnSpc>
                          <a:spcPct val="107000"/>
                        </a:lnSpc>
                        <a:spcAft>
                          <a:spcPts val="0"/>
                        </a:spcAft>
                      </a:pPr>
                      <a:r>
                        <a:rPr lang="lt-LT" sz="1400" dirty="0">
                          <a:effectLst/>
                          <a:latin typeface="Calibri" panose="020F0502020204030204" pitchFamily="34" charset="0"/>
                          <a:cs typeface="Calibri" panose="020F0502020204030204" pitchFamily="34" charset="0"/>
                        </a:rPr>
                        <a:t>Tarptautinių olimpiadų, konkursų prizinės vietos.</a:t>
                      </a:r>
                      <a:endParaRPr lang="lt-LT" sz="1400" b="1" dirty="0">
                        <a:solidFill>
                          <a:sysClr val="windowText" lastClr="000000"/>
                        </a:solidFill>
                        <a:effectLst/>
                        <a:latin typeface="Calibri" panose="020F0502020204030204" pitchFamily="34" charset="0"/>
                        <a:cs typeface="Calibri" panose="020F0502020204030204" pitchFamily="34" charset="0"/>
                      </a:endParaRPr>
                    </a:p>
                  </a:txBody>
                  <a:tcPr marL="8963" marR="8963" marT="8963" marB="8963" anchor="ctr"/>
                </a:tc>
                <a:tc>
                  <a:txBody>
                    <a:bodyPr/>
                    <a:lstStyle/>
                    <a:p>
                      <a:pPr algn="ctr">
                        <a:lnSpc>
                          <a:spcPct val="107000"/>
                        </a:lnSpc>
                        <a:spcAft>
                          <a:spcPts val="0"/>
                        </a:spcAft>
                      </a:pPr>
                      <a:r>
                        <a:rPr lang="lt-LT" sz="1400" b="1" dirty="0">
                          <a:effectLst/>
                          <a:latin typeface="Calibri" panose="020F0502020204030204" pitchFamily="34" charset="0"/>
                          <a:cs typeface="Calibri" panose="020F0502020204030204" pitchFamily="34" charset="0"/>
                        </a:rPr>
                        <a:t>I vieta, – 2,5 balo; II vieta, – 1,5 balo; III vieta, – 1 balas</a:t>
                      </a:r>
                      <a:endParaRPr lang="lt-LT" sz="1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extLst>
                  <a:ext uri="{0D108BD9-81ED-4DB2-BD59-A6C34878D82A}">
                    <a16:rowId xmlns:a16="http://schemas.microsoft.com/office/drawing/2014/main" val="3329364544"/>
                  </a:ext>
                </a:extLst>
              </a:tr>
              <a:tr h="486658">
                <a:tc>
                  <a:txBody>
                    <a:bodyPr/>
                    <a:lstStyle/>
                    <a:p>
                      <a:pPr>
                        <a:lnSpc>
                          <a:spcPct val="107000"/>
                        </a:lnSpc>
                        <a:spcAft>
                          <a:spcPts val="0"/>
                        </a:spcAft>
                      </a:pPr>
                      <a:r>
                        <a:rPr lang="lt-LT" sz="1400" dirty="0">
                          <a:effectLst/>
                          <a:latin typeface="Calibri" panose="020F0502020204030204" pitchFamily="34" charset="0"/>
                          <a:cs typeface="Calibri" panose="020F0502020204030204" pitchFamily="34" charset="0"/>
                        </a:rPr>
                        <a:t>Šalies olimpiadų ir konkursų prizinės vietos.</a:t>
                      </a:r>
                      <a:endParaRPr lang="lt-LT" sz="1400" b="1" dirty="0">
                        <a:solidFill>
                          <a:sysClr val="windowText" lastClr="000000"/>
                        </a:solidFill>
                        <a:effectLst/>
                        <a:latin typeface="Calibri" panose="020F0502020204030204" pitchFamily="34" charset="0"/>
                        <a:cs typeface="Calibri" panose="020F0502020204030204" pitchFamily="34" charset="0"/>
                      </a:endParaRPr>
                    </a:p>
                  </a:txBody>
                  <a:tcPr marL="8963" marR="8963" marT="8963" marB="8963" anchor="ctr"/>
                </a:tc>
                <a:tc>
                  <a:txBody>
                    <a:bodyPr/>
                    <a:lstStyle/>
                    <a:p>
                      <a:pPr algn="ctr">
                        <a:lnSpc>
                          <a:spcPct val="107000"/>
                        </a:lnSpc>
                        <a:spcAft>
                          <a:spcPts val="0"/>
                        </a:spcAft>
                      </a:pPr>
                      <a:r>
                        <a:rPr lang="lt-LT" sz="1400" b="1" dirty="0">
                          <a:effectLst/>
                          <a:latin typeface="Calibri" panose="020F0502020204030204" pitchFamily="34" charset="0"/>
                          <a:cs typeface="Calibri" panose="020F0502020204030204" pitchFamily="34" charset="0"/>
                        </a:rPr>
                        <a:t>I vieta, – 1,5 balo; II vieta, – 1 balas; III vieta, – 0,5 balo</a:t>
                      </a:r>
                      <a:endParaRPr lang="lt-LT" sz="1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extLst>
                  <a:ext uri="{0D108BD9-81ED-4DB2-BD59-A6C34878D82A}">
                    <a16:rowId xmlns:a16="http://schemas.microsoft.com/office/drawing/2014/main" val="2844697863"/>
                  </a:ext>
                </a:extLst>
              </a:tr>
              <a:tr h="483283">
                <a:tc>
                  <a:txBody>
                    <a:bodyPr/>
                    <a:lstStyle/>
                    <a:p>
                      <a:pPr>
                        <a:lnSpc>
                          <a:spcPct val="107000"/>
                        </a:lnSpc>
                        <a:spcAft>
                          <a:spcPts val="0"/>
                        </a:spcAft>
                      </a:pPr>
                      <a:r>
                        <a:rPr lang="lt-LT" sz="1400" dirty="0">
                          <a:effectLst/>
                          <a:latin typeface="Calibri" panose="020F0502020204030204" pitchFamily="34" charset="0"/>
                          <a:cs typeface="Calibri" panose="020F0502020204030204" pitchFamily="34" charset="0"/>
                        </a:rPr>
                        <a:t>Stojantiesiems į Universitetus ir baigusiesiems tos pačios švietimo srities profesinio mokymo programas su pagyrimu</a:t>
                      </a:r>
                      <a:endParaRPr lang="lt-LT" sz="1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tc>
                  <a:txBody>
                    <a:bodyPr/>
                    <a:lstStyle/>
                    <a:p>
                      <a:pPr algn="ctr">
                        <a:lnSpc>
                          <a:spcPct val="107000"/>
                        </a:lnSpc>
                        <a:spcAft>
                          <a:spcPts val="0"/>
                        </a:spcAft>
                      </a:pPr>
                      <a:r>
                        <a:rPr lang="lt-LT" sz="1400" b="1" dirty="0">
                          <a:effectLst/>
                          <a:latin typeface="Calibri" panose="020F0502020204030204" pitchFamily="34" charset="0"/>
                          <a:cs typeface="Calibri" panose="020F0502020204030204" pitchFamily="34" charset="0"/>
                        </a:rPr>
                        <a:t>1 balas</a:t>
                      </a:r>
                      <a:endParaRPr lang="lt-LT" sz="1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extLst>
                  <a:ext uri="{0D108BD9-81ED-4DB2-BD59-A6C34878D82A}">
                    <a16:rowId xmlns:a16="http://schemas.microsoft.com/office/drawing/2014/main" val="1401218796"/>
                  </a:ext>
                </a:extLst>
              </a:tr>
              <a:tr h="959851">
                <a:tc>
                  <a:txBody>
                    <a:bodyPr/>
                    <a:lstStyle/>
                    <a:p>
                      <a:pPr>
                        <a:lnSpc>
                          <a:spcPct val="107000"/>
                        </a:lnSpc>
                        <a:spcAft>
                          <a:spcPts val="0"/>
                        </a:spcAft>
                      </a:pPr>
                      <a:r>
                        <a:rPr lang="lt-LT" sz="1400" dirty="0">
                          <a:effectLst/>
                          <a:latin typeface="Calibri" panose="020F0502020204030204" pitchFamily="34" charset="0"/>
                          <a:cs typeface="Calibri" panose="020F0502020204030204" pitchFamily="34" charset="0"/>
                        </a:rPr>
                        <a:t>Stojantiesiems į Kolegijas ir baigusiesiems tos pačios švietimo srities profesinio mokymo programas su pagyrimu arba baigusiesiems tos pačios švietimo srities profesinio mokymo programas ir turintiesiems ne mažesnį kaip vienų metų darbo stažą pagal įgytą kvalifikaciją</a:t>
                      </a:r>
                      <a:endParaRPr lang="lt-LT" sz="1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tc>
                  <a:txBody>
                    <a:bodyPr/>
                    <a:lstStyle/>
                    <a:p>
                      <a:pPr algn="ctr">
                        <a:lnSpc>
                          <a:spcPct val="107000"/>
                        </a:lnSpc>
                        <a:spcAft>
                          <a:spcPts val="0"/>
                        </a:spcAft>
                      </a:pPr>
                      <a:r>
                        <a:rPr lang="lt-LT" sz="1400" b="1" dirty="0">
                          <a:effectLst/>
                          <a:latin typeface="Calibri" panose="020F0502020204030204" pitchFamily="34" charset="0"/>
                          <a:cs typeface="Calibri" panose="020F0502020204030204" pitchFamily="34" charset="0"/>
                        </a:rPr>
                        <a:t>1 balas</a:t>
                      </a:r>
                      <a:endParaRPr lang="lt-LT" sz="1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extLst>
                  <a:ext uri="{0D108BD9-81ED-4DB2-BD59-A6C34878D82A}">
                    <a16:rowId xmlns:a16="http://schemas.microsoft.com/office/drawing/2014/main" val="571882965"/>
                  </a:ext>
                </a:extLst>
              </a:tr>
              <a:tr h="1050349">
                <a:tc>
                  <a:txBody>
                    <a:bodyPr/>
                    <a:lstStyle/>
                    <a:p>
                      <a:pPr>
                        <a:lnSpc>
                          <a:spcPct val="107000"/>
                        </a:lnSpc>
                        <a:spcAft>
                          <a:spcPts val="0"/>
                        </a:spcAft>
                      </a:pPr>
                      <a:r>
                        <a:rPr lang="lt-LT" sz="1400">
                          <a:effectLst/>
                          <a:latin typeface="Calibri" panose="020F0502020204030204" pitchFamily="34" charset="0"/>
                          <a:cs typeface="Calibri" panose="020F0502020204030204" pitchFamily="34" charset="0"/>
                        </a:rPr>
                        <a:t>Dalyvavimas programų „Erasmus+“, „Europos solidarumo korpusas“ finansuotuose tarptautinės savanoriškos veiklos projektuose arba „Nacionalinėje jaunimo savanoriškos veiklos programoje“, kurioje savanoriška veikla  truko ne mažiau kaip 3 mėnesius, arba „Jaunimo savanoriškos tarnybos“ programoje, kurioje savanoriška veikla truko ne mažiau kaip 6 mėnesius</a:t>
                      </a:r>
                      <a:endParaRPr lang="lt-LT" sz="1400" b="1">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tc>
                  <a:txBody>
                    <a:bodyPr/>
                    <a:lstStyle/>
                    <a:p>
                      <a:pPr algn="ctr">
                        <a:lnSpc>
                          <a:spcPct val="107000"/>
                        </a:lnSpc>
                        <a:spcAft>
                          <a:spcPts val="0"/>
                        </a:spcAft>
                      </a:pPr>
                      <a:r>
                        <a:rPr lang="lt-LT" sz="1400" b="1" dirty="0">
                          <a:effectLst/>
                          <a:latin typeface="Calibri" panose="020F0502020204030204" pitchFamily="34" charset="0"/>
                          <a:cs typeface="Calibri" panose="020F0502020204030204" pitchFamily="34" charset="0"/>
                        </a:rPr>
                        <a:t>0,25 balo</a:t>
                      </a:r>
                      <a:endParaRPr lang="lt-LT" sz="1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extLst>
                  <a:ext uri="{0D108BD9-81ED-4DB2-BD59-A6C34878D82A}">
                    <a16:rowId xmlns:a16="http://schemas.microsoft.com/office/drawing/2014/main" val="3513328110"/>
                  </a:ext>
                </a:extLst>
              </a:tr>
              <a:tr h="483283">
                <a:tc>
                  <a:txBody>
                    <a:bodyPr/>
                    <a:lstStyle/>
                    <a:p>
                      <a:pPr>
                        <a:lnSpc>
                          <a:spcPct val="107000"/>
                        </a:lnSpc>
                        <a:spcAft>
                          <a:spcPts val="0"/>
                        </a:spcAft>
                      </a:pPr>
                      <a:r>
                        <a:rPr lang="lt-LT" sz="1400">
                          <a:effectLst/>
                          <a:latin typeface="Calibri" panose="020F0502020204030204" pitchFamily="34" charset="0"/>
                          <a:cs typeface="Calibri" panose="020F0502020204030204" pitchFamily="34" charset="0"/>
                        </a:rPr>
                        <a:t>Stojantiesiems į universitetinių studijų muzikos krypties studijų programas</a:t>
                      </a:r>
                      <a:endParaRPr lang="lt-LT" sz="1400" b="1">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tc>
                  <a:txBody>
                    <a:bodyPr/>
                    <a:lstStyle/>
                    <a:p>
                      <a:pPr algn="ctr">
                        <a:lnSpc>
                          <a:spcPct val="107000"/>
                        </a:lnSpc>
                        <a:spcAft>
                          <a:spcPts val="0"/>
                        </a:spcAft>
                      </a:pPr>
                      <a:r>
                        <a:rPr lang="lt-LT" sz="1400" b="1" dirty="0">
                          <a:effectLst/>
                          <a:latin typeface="Calibri" panose="020F0502020204030204" pitchFamily="34" charset="0"/>
                          <a:cs typeface="Calibri" panose="020F0502020204030204" pitchFamily="34" charset="0"/>
                        </a:rPr>
                        <a:t>0,15 × A, čia A – muzikologijos mokyklinio brandos egzamino įvertinimas</a:t>
                      </a:r>
                      <a:endParaRPr lang="lt-LT" sz="1400" b="1" dirty="0">
                        <a:solidFill>
                          <a:sysClr val="windowText" lastClr="000000"/>
                        </a:solidFill>
                        <a:effectLst/>
                        <a:latin typeface="Calibri" panose="020F0502020204030204" pitchFamily="34" charset="0"/>
                        <a:ea typeface="Calibri" panose="020F0502020204030204" pitchFamily="34" charset="0"/>
                        <a:cs typeface="Calibri" panose="020F0502020204030204" pitchFamily="34" charset="0"/>
                      </a:endParaRPr>
                    </a:p>
                  </a:txBody>
                  <a:tcPr marL="8963" marR="8963" marT="8963" marB="8963" anchor="ctr"/>
                </a:tc>
                <a:extLst>
                  <a:ext uri="{0D108BD9-81ED-4DB2-BD59-A6C34878D82A}">
                    <a16:rowId xmlns:a16="http://schemas.microsoft.com/office/drawing/2014/main" val="2993028350"/>
                  </a:ext>
                </a:extLst>
              </a:tr>
            </a:tbl>
          </a:graphicData>
        </a:graphic>
      </p:graphicFrame>
    </p:spTree>
    <p:extLst>
      <p:ext uri="{BB962C8B-B14F-4D97-AF65-F5344CB8AC3E}">
        <p14:creationId xmlns:p14="http://schemas.microsoft.com/office/powerpoint/2010/main" val="292758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23</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46797" y="528320"/>
            <a:ext cx="8098405" cy="56903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PAPILDOMI BALAI</a:t>
            </a:r>
          </a:p>
        </p:txBody>
      </p:sp>
      <p:sp>
        <p:nvSpPr>
          <p:cNvPr id="5" name="Rounded Rectangle 3">
            <a:extLst>
              <a:ext uri="{FF2B5EF4-FFF2-40B4-BE49-F238E27FC236}">
                <a16:creationId xmlns:a16="http://schemas.microsoft.com/office/drawing/2014/main" id="{0E86EAB3-6ABB-41D9-A28E-2388B6C15F6B}"/>
              </a:ext>
            </a:extLst>
          </p:cNvPr>
          <p:cNvSpPr/>
          <p:nvPr/>
        </p:nvSpPr>
        <p:spPr>
          <a:xfrm>
            <a:off x="1361440" y="1633002"/>
            <a:ext cx="9276281" cy="1675767"/>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Dalyvavimas ilgalaikėje jaunimo nacionalinėje, tarptautinėje savanoriškoje veikloje arba jaunimo savanoriškoje tarnyboje</a:t>
            </a:r>
            <a:endParaRPr lang="lt-LT" sz="2800" b="1" dirty="0">
              <a:solidFill>
                <a:schemeClr val="tx1"/>
              </a:solidFill>
              <a:effectLst/>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id="{7B2F1791-4AF4-48AC-BFAD-FA39D90FFD8C}"/>
              </a:ext>
            </a:extLst>
          </p:cNvPr>
          <p:cNvPicPr>
            <a:picLocks noChangeAspect="1"/>
          </p:cNvPicPr>
          <p:nvPr/>
        </p:nvPicPr>
        <p:blipFill>
          <a:blip r:embed="rId2"/>
          <a:stretch>
            <a:fillRect/>
          </a:stretch>
        </p:blipFill>
        <p:spPr>
          <a:xfrm>
            <a:off x="4414331" y="3549232"/>
            <a:ext cx="3170498" cy="3170498"/>
          </a:xfrm>
          <a:prstGeom prst="rect">
            <a:avLst/>
          </a:prstGeom>
        </p:spPr>
      </p:pic>
    </p:spTree>
    <p:extLst>
      <p:ext uri="{BB962C8B-B14F-4D97-AF65-F5344CB8AC3E}">
        <p14:creationId xmlns:p14="http://schemas.microsoft.com/office/powerpoint/2010/main" val="1748403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00B712-566C-EB8B-207A-DE5967D62B83}"/>
              </a:ext>
            </a:extLst>
          </p:cNvPr>
          <p:cNvSpPr>
            <a:spLocks noGrp="1"/>
          </p:cNvSpPr>
          <p:nvPr>
            <p:ph type="body" sz="quarter" idx="10"/>
          </p:nvPr>
        </p:nvSpPr>
        <p:spPr>
          <a:xfrm>
            <a:off x="312953" y="1978310"/>
            <a:ext cx="5928049" cy="1763321"/>
          </a:xfrm>
        </p:spPr>
        <p:txBody>
          <a:bodyPr/>
          <a:lstStyle/>
          <a:p>
            <a:pPr algn="ctr"/>
            <a:r>
              <a:rPr lang="pt-BR" sz="5400" b="1" dirty="0">
                <a:latin typeface="Calibri" panose="020F0502020204030204" pitchFamily="34" charset="0"/>
                <a:cs typeface="Calibri" panose="020F0502020204030204" pitchFamily="34" charset="0"/>
              </a:rPr>
              <a:t>PRETENDAVIMAS </a:t>
            </a:r>
          </a:p>
          <a:p>
            <a:pPr algn="ctr"/>
            <a:r>
              <a:rPr lang="pt-BR" sz="5400" b="1" dirty="0">
                <a:latin typeface="Calibri" panose="020F0502020204030204" pitchFamily="34" charset="0"/>
                <a:cs typeface="Calibri" panose="020F0502020204030204" pitchFamily="34" charset="0"/>
              </a:rPr>
              <a:t>Į VF IR VNF/ST</a:t>
            </a:r>
            <a:endParaRPr lang="en-US" sz="5400" b="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A0E9220B-FA47-D034-9849-22C73CC2F05E}"/>
              </a:ext>
            </a:extLst>
          </p:cNvPr>
          <p:cNvSpPr>
            <a:spLocks noGrp="1"/>
          </p:cNvSpPr>
          <p:nvPr>
            <p:ph type="body" sz="quarter" idx="11"/>
          </p:nvPr>
        </p:nvSpPr>
        <p:spPr/>
        <p:txBody>
          <a:bodyPr/>
          <a:lstStyle/>
          <a:p>
            <a:pPr lvl="0"/>
            <a:r>
              <a:rPr lang="lt-LT" dirty="0"/>
              <a:t>202</a:t>
            </a:r>
            <a:r>
              <a:rPr lang="en-US" dirty="0"/>
              <a:t>4</a:t>
            </a:r>
            <a:r>
              <a:rPr lang="lt-LT" dirty="0"/>
              <a:t> metai</a:t>
            </a:r>
            <a:endParaRPr lang="en-LT" dirty="0"/>
          </a:p>
        </p:txBody>
      </p:sp>
      <p:sp>
        <p:nvSpPr>
          <p:cNvPr id="4" name="Text Placeholder 3">
            <a:extLst>
              <a:ext uri="{FF2B5EF4-FFF2-40B4-BE49-F238E27FC236}">
                <a16:creationId xmlns:a16="http://schemas.microsoft.com/office/drawing/2014/main" id="{5C218F96-CF32-EB97-A938-1FFFF0B69FCB}"/>
              </a:ext>
            </a:extLst>
          </p:cNvPr>
          <p:cNvSpPr>
            <a:spLocks noGrp="1"/>
          </p:cNvSpPr>
          <p:nvPr>
            <p:ph type="body" sz="quarter" idx="12"/>
          </p:nvPr>
        </p:nvSpPr>
        <p:spPr/>
        <p:txBody>
          <a:bodyPr/>
          <a:lstStyle/>
          <a:p>
            <a:r>
              <a:rPr lang="lt-LT" dirty="0"/>
              <a:t>25</a:t>
            </a:r>
            <a:r>
              <a:rPr lang="en-LT" dirty="0"/>
              <a:t>.</a:t>
            </a:r>
          </a:p>
        </p:txBody>
      </p:sp>
    </p:spTree>
    <p:extLst>
      <p:ext uri="{BB962C8B-B14F-4D97-AF65-F5344CB8AC3E}">
        <p14:creationId xmlns:p14="http://schemas.microsoft.com/office/powerpoint/2010/main" val="32952542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38B538-27B7-359F-6D6F-AD9749596DB8}"/>
              </a:ext>
            </a:extLst>
          </p:cNvPr>
          <p:cNvSpPr>
            <a:spLocks noGrp="1"/>
          </p:cNvSpPr>
          <p:nvPr>
            <p:ph type="body" sz="quarter" idx="12"/>
          </p:nvPr>
        </p:nvSpPr>
        <p:spPr/>
        <p:txBody>
          <a:bodyPr/>
          <a:lstStyle/>
          <a:p>
            <a:r>
              <a:rPr lang="en-LT" dirty="0"/>
              <a:t>0</a:t>
            </a:r>
            <a:r>
              <a:rPr lang="lt-LT" dirty="0"/>
              <a:t>2</a:t>
            </a:r>
            <a:r>
              <a:rPr lang="en-LT" dirty="0"/>
              <a:t>.</a:t>
            </a:r>
          </a:p>
        </p:txBody>
      </p:sp>
      <p:sp>
        <p:nvSpPr>
          <p:cNvPr id="6" name="Rectangle 5">
            <a:extLst>
              <a:ext uri="{FF2B5EF4-FFF2-40B4-BE49-F238E27FC236}">
                <a16:creationId xmlns:a16="http://schemas.microsoft.com/office/drawing/2014/main" id="{85483C11-D94F-46A2-B638-EFC733F1BBD7}"/>
              </a:ext>
            </a:extLst>
          </p:cNvPr>
          <p:cNvSpPr/>
          <p:nvPr/>
        </p:nvSpPr>
        <p:spPr>
          <a:xfrm>
            <a:off x="573210" y="5657671"/>
            <a:ext cx="11056537" cy="830997"/>
          </a:xfrm>
          <a:prstGeom prst="rect">
            <a:avLst/>
          </a:prstGeom>
          <a:solidFill>
            <a:schemeClr val="bg1"/>
          </a:solidFill>
          <a:ln>
            <a:noFill/>
          </a:ln>
        </p:spPr>
        <p:txBody>
          <a:bodyPr wrap="square">
            <a:spAutoFit/>
          </a:bodyPr>
          <a:lstStyle/>
          <a:p>
            <a:r>
              <a:rPr lang="lt-LT" sz="1600" dirty="0">
                <a:solidFill>
                  <a:schemeClr val="accent3">
                    <a:lumMod val="50000"/>
                  </a:schemeClr>
                </a:solidFill>
                <a:latin typeface="Calibri" panose="020F0502020204030204" pitchFamily="34" charset="0"/>
                <a:cs typeface="Calibri" panose="020F0502020204030204" pitchFamily="34" charset="0"/>
              </a:rPr>
              <a:t>Lietuvos Respublikos švietimo ir mokslo ministro 2017 m. </a:t>
            </a:r>
            <a:r>
              <a:rPr lang="nn-NO" sz="1600" dirty="0">
                <a:solidFill>
                  <a:schemeClr val="accent3">
                    <a:lumMod val="50000"/>
                  </a:schemeClr>
                </a:solidFill>
                <a:latin typeface="Calibri" panose="020F0502020204030204" pitchFamily="34" charset="0"/>
                <a:cs typeface="Calibri" panose="020F0502020204030204" pitchFamily="34" charset="0"/>
              </a:rPr>
              <a:t>rugpjūčio 30 d. Nr. V-661</a:t>
            </a:r>
            <a:r>
              <a:rPr lang="lt-LT" sz="1600" dirty="0">
                <a:solidFill>
                  <a:schemeClr val="accent3">
                    <a:lumMod val="50000"/>
                  </a:schemeClr>
                </a:solidFill>
                <a:latin typeface="Calibri" panose="020F0502020204030204" pitchFamily="34" charset="0"/>
                <a:cs typeface="Calibri" panose="020F0502020204030204" pitchFamily="34" charset="0"/>
              </a:rPr>
              <a:t> „ „DĖL ASMENŲ, PRETENDUOJANČIŲ NUO 2020 METŲ Į AUKŠTŲJŲ MOKYKLŲ PIRMOSIOS PAKOPOS IR VIENTISŲJŲ STUDIJŲ VIETAS, MOKYMOSI REZULTATŲ MINIMALIŲ RODIKLIŲ PATVIRTINIMO“.</a:t>
            </a:r>
          </a:p>
        </p:txBody>
      </p:sp>
      <p:grpSp>
        <p:nvGrpSpPr>
          <p:cNvPr id="13" name="Group 12">
            <a:extLst>
              <a:ext uri="{FF2B5EF4-FFF2-40B4-BE49-F238E27FC236}">
                <a16:creationId xmlns:a16="http://schemas.microsoft.com/office/drawing/2014/main" id="{15EABF35-A090-42DC-8E6B-69C03175619D}"/>
              </a:ext>
            </a:extLst>
          </p:cNvPr>
          <p:cNvGrpSpPr/>
          <p:nvPr/>
        </p:nvGrpSpPr>
        <p:grpSpPr>
          <a:xfrm>
            <a:off x="6881834" y="3139955"/>
            <a:ext cx="2967617" cy="1574859"/>
            <a:chOff x="7930836" y="2564203"/>
            <a:chExt cx="2967617" cy="1574859"/>
          </a:xfrm>
        </p:grpSpPr>
        <p:sp>
          <p:nvSpPr>
            <p:cNvPr id="14" name="Rounded Rectangle 4">
              <a:extLst>
                <a:ext uri="{FF2B5EF4-FFF2-40B4-BE49-F238E27FC236}">
                  <a16:creationId xmlns:a16="http://schemas.microsoft.com/office/drawing/2014/main" id="{A127565E-4E9A-4E9E-A894-561F9DD3C019}"/>
                </a:ext>
              </a:extLst>
            </p:cNvPr>
            <p:cNvSpPr/>
            <p:nvPr/>
          </p:nvSpPr>
          <p:spPr>
            <a:xfrm>
              <a:off x="7930836" y="2564203"/>
              <a:ext cx="2967617" cy="1574859"/>
            </a:xfrm>
            <a:prstGeom prst="roundRect">
              <a:avLst/>
            </a:prstGeom>
            <a:no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hangingPunct="0"/>
              <a:endParaRPr lang="lt-LT" sz="2400" dirty="0">
                <a:solidFill>
                  <a:schemeClr val="tx1"/>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B196EA61-B32E-4E2E-ABBD-CFFD3FF076E3}"/>
                </a:ext>
              </a:extLst>
            </p:cNvPr>
            <p:cNvSpPr/>
            <p:nvPr/>
          </p:nvSpPr>
          <p:spPr>
            <a:xfrm>
              <a:off x="8009612" y="2622038"/>
              <a:ext cx="2810065" cy="1384995"/>
            </a:xfrm>
            <a:prstGeom prst="rect">
              <a:avLst/>
            </a:prstGeom>
          </p:spPr>
          <p:txBody>
            <a:bodyPr wrap="none">
              <a:spAutoFit/>
            </a:bodyPr>
            <a:lstStyle/>
            <a:p>
              <a:pPr algn="ctr"/>
              <a:r>
                <a:rPr lang="lt-LT" sz="2800" b="1" dirty="0">
                  <a:latin typeface="Calibri" panose="020F0502020204030204" pitchFamily="34" charset="0"/>
                  <a:cs typeface="Calibri" panose="020F0502020204030204" pitchFamily="34" charset="0"/>
                </a:rPr>
                <a:t>Į valstybės</a:t>
              </a:r>
            </a:p>
            <a:p>
              <a:pPr algn="ctr"/>
              <a:r>
                <a:rPr lang="lt-LT" sz="2800" b="1" dirty="0">
                  <a:latin typeface="Calibri" panose="020F0502020204030204" pitchFamily="34" charset="0"/>
                  <a:cs typeface="Calibri" panose="020F0502020204030204" pitchFamily="34" charset="0"/>
                </a:rPr>
                <a:t>finansuojamas</a:t>
              </a:r>
            </a:p>
            <a:p>
              <a:pPr algn="ctr"/>
              <a:r>
                <a:rPr lang="lt-LT" sz="2800" b="1" dirty="0">
                  <a:latin typeface="Calibri" panose="020F0502020204030204" pitchFamily="34" charset="0"/>
                  <a:cs typeface="Calibri" panose="020F0502020204030204" pitchFamily="34" charset="0"/>
                </a:rPr>
                <a:t>(VF arba VNF/ST) </a:t>
              </a:r>
              <a:endParaRPr lang="lt-LT" sz="2800" dirty="0">
                <a:latin typeface="Calibri" panose="020F0502020204030204" pitchFamily="34" charset="0"/>
                <a:cs typeface="Calibri" panose="020F0502020204030204" pitchFamily="34" charset="0"/>
              </a:endParaRPr>
            </a:p>
          </p:txBody>
        </p:sp>
      </p:grpSp>
      <p:sp>
        <p:nvSpPr>
          <p:cNvPr id="17" name="Rectangle 16">
            <a:extLst>
              <a:ext uri="{FF2B5EF4-FFF2-40B4-BE49-F238E27FC236}">
                <a16:creationId xmlns:a16="http://schemas.microsoft.com/office/drawing/2014/main" id="{0B71BAD4-4A6F-4E51-93E2-E63FF0A551CC}"/>
              </a:ext>
            </a:extLst>
          </p:cNvPr>
          <p:cNvSpPr/>
          <p:nvPr/>
        </p:nvSpPr>
        <p:spPr>
          <a:xfrm>
            <a:off x="2004397" y="3256532"/>
            <a:ext cx="2823210" cy="1384995"/>
          </a:xfrm>
          <a:prstGeom prst="rect">
            <a:avLst/>
          </a:prstGeom>
        </p:spPr>
        <p:txBody>
          <a:bodyPr wrap="none">
            <a:spAutoFit/>
          </a:bodyPr>
          <a:lstStyle/>
          <a:p>
            <a:pPr algn="ctr"/>
            <a:r>
              <a:rPr lang="lt-LT" sz="2800" b="1" dirty="0">
                <a:latin typeface="Calibri" panose="020F0502020204030204" pitchFamily="34" charset="0"/>
                <a:cs typeface="Calibri" panose="020F0502020204030204" pitchFamily="34" charset="0"/>
              </a:rPr>
              <a:t>Į valstybės</a:t>
            </a:r>
          </a:p>
          <a:p>
            <a:pPr algn="ctr"/>
            <a:r>
              <a:rPr lang="lt-LT" sz="2800" b="1" dirty="0">
                <a:latin typeface="Calibri" panose="020F0502020204030204" pitchFamily="34" charset="0"/>
                <a:cs typeface="Calibri" panose="020F0502020204030204" pitchFamily="34" charset="0"/>
              </a:rPr>
              <a:t>nefinansuojamas</a:t>
            </a:r>
          </a:p>
          <a:p>
            <a:pPr algn="ctr"/>
            <a:r>
              <a:rPr lang="lt-LT" sz="2800" b="1" dirty="0">
                <a:latin typeface="Calibri" panose="020F0502020204030204" pitchFamily="34" charset="0"/>
                <a:cs typeface="Calibri" panose="020F0502020204030204" pitchFamily="34" charset="0"/>
              </a:rPr>
              <a:t> (VNF)</a:t>
            </a:r>
            <a:endParaRPr lang="lt-LT" sz="2800" dirty="0">
              <a:latin typeface="Calibri" panose="020F0502020204030204" pitchFamily="34" charset="0"/>
              <a:cs typeface="Calibri" panose="020F0502020204030204" pitchFamily="34" charset="0"/>
            </a:endParaRPr>
          </a:p>
        </p:txBody>
      </p:sp>
      <p:sp>
        <p:nvSpPr>
          <p:cNvPr id="18" name="Rounded Rectangle 4">
            <a:extLst>
              <a:ext uri="{FF2B5EF4-FFF2-40B4-BE49-F238E27FC236}">
                <a16:creationId xmlns:a16="http://schemas.microsoft.com/office/drawing/2014/main" id="{2E1ED5CA-1A78-4D2E-9EA8-4991B1C79606}"/>
              </a:ext>
            </a:extLst>
          </p:cNvPr>
          <p:cNvSpPr/>
          <p:nvPr/>
        </p:nvSpPr>
        <p:spPr>
          <a:xfrm>
            <a:off x="1932193" y="3186810"/>
            <a:ext cx="2967617" cy="1549648"/>
          </a:xfrm>
          <a:prstGeom prst="roundRect">
            <a:avLst/>
          </a:prstGeom>
          <a:no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hangingPunct="0"/>
            <a:endParaRPr lang="lt-LT" sz="2400" dirty="0">
              <a:solidFill>
                <a:schemeClr val="tx1"/>
              </a:solidFill>
              <a:latin typeface="Calibri" panose="020F0502020204030204" pitchFamily="34" charset="0"/>
              <a:cs typeface="Calibri" panose="020F0502020204030204" pitchFamily="34" charset="0"/>
            </a:endParaRPr>
          </a:p>
        </p:txBody>
      </p:sp>
      <p:grpSp>
        <p:nvGrpSpPr>
          <p:cNvPr id="19" name="Group 18">
            <a:extLst>
              <a:ext uri="{FF2B5EF4-FFF2-40B4-BE49-F238E27FC236}">
                <a16:creationId xmlns:a16="http://schemas.microsoft.com/office/drawing/2014/main" id="{448BE17E-59E4-4EEC-B344-870307412167}"/>
              </a:ext>
            </a:extLst>
          </p:cNvPr>
          <p:cNvGrpSpPr/>
          <p:nvPr/>
        </p:nvGrpSpPr>
        <p:grpSpPr>
          <a:xfrm>
            <a:off x="4383723" y="1150394"/>
            <a:ext cx="2967617" cy="741885"/>
            <a:chOff x="2594280" y="3593262"/>
            <a:chExt cx="2967617" cy="741885"/>
          </a:xfrm>
        </p:grpSpPr>
        <p:sp>
          <p:nvSpPr>
            <p:cNvPr id="20" name="Rounded Rectangle 4">
              <a:extLst>
                <a:ext uri="{FF2B5EF4-FFF2-40B4-BE49-F238E27FC236}">
                  <a16:creationId xmlns:a16="http://schemas.microsoft.com/office/drawing/2014/main" id="{293B3A9F-9316-41CE-80EA-63D2BA57D149}"/>
                </a:ext>
              </a:extLst>
            </p:cNvPr>
            <p:cNvSpPr/>
            <p:nvPr/>
          </p:nvSpPr>
          <p:spPr>
            <a:xfrm>
              <a:off x="2594280" y="3593262"/>
              <a:ext cx="2967617" cy="741885"/>
            </a:xfrm>
            <a:prstGeom prst="roundRect">
              <a:avLst/>
            </a:prstGeom>
            <a:solidFill>
              <a:schemeClr val="bg1"/>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hangingPunct="0"/>
              <a:endParaRPr lang="lt-LT" sz="2400" dirty="0">
                <a:solidFill>
                  <a:schemeClr val="tx1"/>
                </a:solidFill>
                <a:latin typeface="Calibri" panose="020F0502020204030204" pitchFamily="34" charset="0"/>
                <a:cs typeface="Calibri" panose="020F0502020204030204" pitchFamily="34" charset="0"/>
              </a:endParaRPr>
            </a:p>
          </p:txBody>
        </p:sp>
        <p:sp>
          <p:nvSpPr>
            <p:cNvPr id="21" name="Rectangle 20">
              <a:extLst>
                <a:ext uri="{FF2B5EF4-FFF2-40B4-BE49-F238E27FC236}">
                  <a16:creationId xmlns:a16="http://schemas.microsoft.com/office/drawing/2014/main" id="{60616D9E-22CB-4406-83C5-306DE429B5DE}"/>
                </a:ext>
              </a:extLst>
            </p:cNvPr>
            <p:cNvSpPr/>
            <p:nvPr/>
          </p:nvSpPr>
          <p:spPr>
            <a:xfrm>
              <a:off x="2662602" y="3718339"/>
              <a:ext cx="2793918" cy="523220"/>
            </a:xfrm>
            <a:prstGeom prst="rect">
              <a:avLst/>
            </a:prstGeom>
            <a:solidFill>
              <a:schemeClr val="bg1"/>
            </a:solidFill>
          </p:spPr>
          <p:txBody>
            <a:bodyPr wrap="square">
              <a:spAutoFit/>
            </a:bodyPr>
            <a:lstStyle/>
            <a:p>
              <a:r>
                <a:rPr lang="lt-LT" sz="2800" b="1" dirty="0">
                  <a:latin typeface="Calibri" panose="020F0502020204030204" pitchFamily="34" charset="0"/>
                  <a:cs typeface="Calibri" panose="020F0502020204030204" pitchFamily="34" charset="0"/>
                </a:rPr>
                <a:t>PRETENDUOJANT </a:t>
              </a:r>
              <a:endParaRPr lang="lt-LT" sz="2800" dirty="0">
                <a:latin typeface="Calibri" panose="020F0502020204030204" pitchFamily="34" charset="0"/>
                <a:cs typeface="Calibri" panose="020F0502020204030204" pitchFamily="34" charset="0"/>
              </a:endParaRPr>
            </a:p>
          </p:txBody>
        </p:sp>
      </p:grpSp>
      <p:sp>
        <p:nvSpPr>
          <p:cNvPr id="22" name="Down Arrow 5">
            <a:extLst>
              <a:ext uri="{FF2B5EF4-FFF2-40B4-BE49-F238E27FC236}">
                <a16:creationId xmlns:a16="http://schemas.microsoft.com/office/drawing/2014/main" id="{F3AA3521-FFF5-4173-9999-B784B0B60DCA}"/>
              </a:ext>
            </a:extLst>
          </p:cNvPr>
          <p:cNvSpPr/>
          <p:nvPr/>
        </p:nvSpPr>
        <p:spPr>
          <a:xfrm rot="18744222">
            <a:off x="7056372" y="2047360"/>
            <a:ext cx="323378" cy="923975"/>
          </a:xfrm>
          <a:prstGeom prst="downArrow">
            <a:avLst>
              <a:gd name="adj1" fmla="val 50000"/>
              <a:gd name="adj2" fmla="val 88913"/>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t-LT" sz="1800" b="1" i="0" u="none" strike="noStrike" kern="1200" cap="none" spc="0" normalizeH="0" baseline="0" noProof="0">
              <a:ln>
                <a:noFill/>
              </a:ln>
              <a:solidFill>
                <a:prstClr val="white"/>
              </a:solidFill>
              <a:effectLst/>
              <a:uLnTx/>
              <a:uFillTx/>
              <a:latin typeface="Calibri" panose="020F0502020204030204" pitchFamily="34" charset="0"/>
              <a:cs typeface="Calibri" pitchFamily="34" charset="0"/>
            </a:endParaRPr>
          </a:p>
        </p:txBody>
      </p:sp>
      <p:sp>
        <p:nvSpPr>
          <p:cNvPr id="23" name="Down Arrow 5">
            <a:extLst>
              <a:ext uri="{FF2B5EF4-FFF2-40B4-BE49-F238E27FC236}">
                <a16:creationId xmlns:a16="http://schemas.microsoft.com/office/drawing/2014/main" id="{2A60AF5F-A7D6-4E7C-8D3B-85A2E7644944}"/>
              </a:ext>
            </a:extLst>
          </p:cNvPr>
          <p:cNvSpPr/>
          <p:nvPr/>
        </p:nvSpPr>
        <p:spPr>
          <a:xfrm rot="2930064">
            <a:off x="4508452" y="2053662"/>
            <a:ext cx="323378" cy="923975"/>
          </a:xfrm>
          <a:prstGeom prst="downArrow">
            <a:avLst>
              <a:gd name="adj1" fmla="val 50000"/>
              <a:gd name="adj2" fmla="val 88913"/>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lt-LT" sz="1800" b="1" i="0" u="none" strike="noStrike" kern="1200" cap="none" spc="0" normalizeH="0" baseline="0" noProof="0">
              <a:ln>
                <a:noFill/>
              </a:ln>
              <a:solidFill>
                <a:prstClr val="white"/>
              </a:solidFill>
              <a:effectLst/>
              <a:uLnTx/>
              <a:uFillTx/>
              <a:latin typeface="Calibri" panose="020F0502020204030204" pitchFamily="34" charset="0"/>
              <a:cs typeface="Calibri" pitchFamily="34" charset="0"/>
            </a:endParaRPr>
          </a:p>
        </p:txBody>
      </p:sp>
    </p:spTree>
    <p:extLst>
      <p:ext uri="{BB962C8B-B14F-4D97-AF65-F5344CB8AC3E}">
        <p14:creationId xmlns:p14="http://schemas.microsoft.com/office/powerpoint/2010/main" val="979221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26</a:t>
            </a:r>
            <a:r>
              <a:rPr lang="en-LT" dirty="0"/>
              <a:t>.</a:t>
            </a:r>
          </a:p>
        </p:txBody>
      </p:sp>
      <p:graphicFrame>
        <p:nvGraphicFramePr>
          <p:cNvPr id="2" name="Table 1">
            <a:extLst>
              <a:ext uri="{FF2B5EF4-FFF2-40B4-BE49-F238E27FC236}">
                <a16:creationId xmlns:a16="http://schemas.microsoft.com/office/drawing/2014/main" id="{69B9B6C5-2F51-44F0-839B-FE3688FD4A04}"/>
              </a:ext>
            </a:extLst>
          </p:cNvPr>
          <p:cNvGraphicFramePr>
            <a:graphicFrameLocks noGrp="1"/>
          </p:cNvGraphicFramePr>
          <p:nvPr>
            <p:extLst>
              <p:ext uri="{D42A27DB-BD31-4B8C-83A1-F6EECF244321}">
                <p14:modId xmlns:p14="http://schemas.microsoft.com/office/powerpoint/2010/main" val="4267108461"/>
              </p:ext>
            </p:extLst>
          </p:nvPr>
        </p:nvGraphicFramePr>
        <p:xfrm>
          <a:off x="1311331" y="416491"/>
          <a:ext cx="10350120" cy="6040415"/>
        </p:xfrm>
        <a:graphic>
          <a:graphicData uri="http://schemas.openxmlformats.org/drawingml/2006/table">
            <a:tbl>
              <a:tblPr firstRow="1" firstCol="1" bandRow="1">
                <a:tableStyleId>{F2DE63D5-997A-4646-A377-4702673A728D}</a:tableStyleId>
              </a:tblPr>
              <a:tblGrid>
                <a:gridCol w="6811737">
                  <a:extLst>
                    <a:ext uri="{9D8B030D-6E8A-4147-A177-3AD203B41FA5}">
                      <a16:colId xmlns:a16="http://schemas.microsoft.com/office/drawing/2014/main" val="2339834875"/>
                    </a:ext>
                  </a:extLst>
                </a:gridCol>
                <a:gridCol w="1376039">
                  <a:extLst>
                    <a:ext uri="{9D8B030D-6E8A-4147-A177-3AD203B41FA5}">
                      <a16:colId xmlns:a16="http://schemas.microsoft.com/office/drawing/2014/main" val="2027826411"/>
                    </a:ext>
                  </a:extLst>
                </a:gridCol>
                <a:gridCol w="1109709">
                  <a:extLst>
                    <a:ext uri="{9D8B030D-6E8A-4147-A177-3AD203B41FA5}">
                      <a16:colId xmlns:a16="http://schemas.microsoft.com/office/drawing/2014/main" val="138373876"/>
                    </a:ext>
                  </a:extLst>
                </a:gridCol>
                <a:gridCol w="1052635">
                  <a:extLst>
                    <a:ext uri="{9D8B030D-6E8A-4147-A177-3AD203B41FA5}">
                      <a16:colId xmlns:a16="http://schemas.microsoft.com/office/drawing/2014/main" val="765132157"/>
                    </a:ext>
                  </a:extLst>
                </a:gridCol>
              </a:tblGrid>
              <a:tr h="264491">
                <a:tc>
                  <a:txBody>
                    <a:bodyPr/>
                    <a:lstStyle/>
                    <a:p>
                      <a:pPr>
                        <a:lnSpc>
                          <a:spcPct val="107000"/>
                        </a:lnSpc>
                        <a:spcAft>
                          <a:spcPts val="0"/>
                        </a:spcAft>
                      </a:pPr>
                      <a:r>
                        <a:rPr lang="lt-LT" sz="1600" dirty="0">
                          <a:effectLst/>
                          <a:latin typeface="Calibri" panose="020F0502020204030204" pitchFamily="34" charset="0"/>
                          <a:cs typeface="Calibri" panose="020F0502020204030204" pitchFamily="34" charset="0"/>
                        </a:rPr>
                        <a:t>Krypčių grupė</a:t>
                      </a:r>
                      <a:endParaRPr lang="lt-LT" sz="1600" dirty="0">
                        <a:effectLst/>
                        <a:latin typeface="Calibri" panose="020F0502020204030204" pitchFamily="34" charset="0"/>
                        <a:ea typeface="Calibri" panose="020F0502020204030204" pitchFamily="34" charset="0"/>
                        <a:cs typeface="Calibri" panose="020F0502020204030204" pitchFamily="34" charset="0"/>
                      </a:endParaRPr>
                    </a:p>
                  </a:txBody>
                  <a:tcPr marL="49250" marR="49250" marT="0" marB="0" anchor="b"/>
                </a:tc>
                <a:tc>
                  <a:txBody>
                    <a:bodyPr/>
                    <a:lstStyle/>
                    <a:p>
                      <a:pPr algn="ctr">
                        <a:lnSpc>
                          <a:spcPct val="107000"/>
                        </a:lnSpc>
                        <a:spcAft>
                          <a:spcPts val="0"/>
                        </a:spcAft>
                      </a:pPr>
                      <a:r>
                        <a:rPr lang="lt-LT" sz="1600" b="1" dirty="0">
                          <a:effectLst/>
                          <a:latin typeface="Calibri" panose="020F0502020204030204" pitchFamily="34" charset="0"/>
                          <a:cs typeface="Calibri" panose="020F0502020204030204" pitchFamily="34" charset="0"/>
                        </a:rPr>
                        <a:t>Pageidavimų skaičius</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9250" marR="49250" marT="0" marB="0" anchor="b"/>
                </a:tc>
                <a:tc>
                  <a:txBody>
                    <a:bodyPr/>
                    <a:lstStyle/>
                    <a:p>
                      <a:pPr algn="ctr">
                        <a:lnSpc>
                          <a:spcPct val="107000"/>
                        </a:lnSpc>
                        <a:spcAft>
                          <a:spcPts val="0"/>
                        </a:spcAft>
                      </a:pPr>
                      <a:r>
                        <a:rPr lang="lt-LT" sz="1600" b="1" dirty="0">
                          <a:effectLst/>
                          <a:latin typeface="Calibri" panose="020F0502020204030204" pitchFamily="34" charset="0"/>
                          <a:cs typeface="Calibri" panose="020F0502020204030204" pitchFamily="34" charset="0"/>
                        </a:rPr>
                        <a:t>VF vietų skaičius</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9250" marR="49250" marT="0" marB="0" anchor="b"/>
                </a:tc>
                <a:tc>
                  <a:txBody>
                    <a:bodyPr/>
                    <a:lstStyle/>
                    <a:p>
                      <a:pPr algn="ctr">
                        <a:lnSpc>
                          <a:spcPct val="107000"/>
                        </a:lnSpc>
                        <a:spcAft>
                          <a:spcPts val="0"/>
                        </a:spcAft>
                      </a:pPr>
                      <a:r>
                        <a:rPr lang="lt-LT" sz="1600" b="1" dirty="0">
                          <a:effectLst/>
                          <a:latin typeface="Calibri" panose="020F0502020204030204" pitchFamily="34" charset="0"/>
                          <a:cs typeface="Calibri" panose="020F0502020204030204" pitchFamily="34" charset="0"/>
                        </a:rPr>
                        <a:t>Konkursas</a:t>
                      </a:r>
                      <a:endParaRPr lang="lt-LT" sz="1600" b="1" dirty="0">
                        <a:effectLst/>
                        <a:latin typeface="Calibri" panose="020F0502020204030204" pitchFamily="34" charset="0"/>
                        <a:ea typeface="Calibri" panose="020F0502020204030204" pitchFamily="34" charset="0"/>
                        <a:cs typeface="Calibri" panose="020F0502020204030204" pitchFamily="34" charset="0"/>
                      </a:endParaRPr>
                    </a:p>
                  </a:txBody>
                  <a:tcPr marL="49250" marR="49250" marT="0" marB="0" anchor="b"/>
                </a:tc>
                <a:extLst>
                  <a:ext uri="{0D108BD9-81ED-4DB2-BD59-A6C34878D82A}">
                    <a16:rowId xmlns:a16="http://schemas.microsoft.com/office/drawing/2014/main" val="3251948430"/>
                  </a:ext>
                </a:extLst>
              </a:tr>
              <a:tr h="264491">
                <a:tc>
                  <a:txBody>
                    <a:bodyPr/>
                    <a:lstStyle/>
                    <a:p>
                      <a:pPr>
                        <a:lnSpc>
                          <a:spcPct val="107000"/>
                        </a:lnSpc>
                        <a:spcAft>
                          <a:spcPts val="0"/>
                        </a:spcAft>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Matematikos mokslai (A), Fiziniai mokslai (C)</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2977</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500</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1,03</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4180188568"/>
                  </a:ext>
                </a:extLst>
              </a:tr>
              <a:tr h="132246">
                <a:tc>
                  <a:txBody>
                    <a:bodyPr/>
                    <a:lstStyle/>
                    <a:p>
                      <a:pPr>
                        <a:lnSpc>
                          <a:spcPct val="107000"/>
                        </a:lnSpc>
                        <a:spcAft>
                          <a:spcPts val="0"/>
                        </a:spcAft>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Informatikos mokslai (B)</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7554</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1345</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657073717"/>
                  </a:ext>
                </a:extLst>
              </a:tr>
              <a:tr h="132246">
                <a:tc>
                  <a:txBody>
                    <a:bodyPr/>
                    <a:lstStyle/>
                    <a:p>
                      <a:pPr>
                        <a:lnSpc>
                          <a:spcPct val="107000"/>
                        </a:lnSpc>
                        <a:spcAft>
                          <a:spcPts val="0"/>
                        </a:spcAft>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Gyvybės mokslai (D)</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2370</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330</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0,97</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41537628"/>
                  </a:ext>
                </a:extLst>
              </a:tr>
              <a:tr h="132246">
                <a:tc>
                  <a:txBody>
                    <a:bodyPr/>
                    <a:lstStyle/>
                    <a:p>
                      <a:pPr>
                        <a:lnSpc>
                          <a:spcPct val="107000"/>
                        </a:lnSpc>
                        <a:spcAft>
                          <a:spcPts val="0"/>
                        </a:spcAft>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Medicina (G01)</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2672</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345</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2,29</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49569398"/>
                  </a:ext>
                </a:extLst>
              </a:tr>
              <a:tr h="132246">
                <a:tc>
                  <a:txBody>
                    <a:bodyPr/>
                    <a:lstStyle/>
                    <a:p>
                      <a:pPr>
                        <a:lnSpc>
                          <a:spcPct val="107000"/>
                        </a:lnSpc>
                        <a:spcAft>
                          <a:spcPts val="0"/>
                        </a:spcAft>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Burnos priežiūra (G03)</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337</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62018852"/>
                  </a:ext>
                </a:extLst>
              </a:tr>
              <a:tr h="132246">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Farmacija (G05)</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873</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2,47</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333789763"/>
                  </a:ext>
                </a:extLst>
              </a:tr>
              <a:tr h="132246">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Reabilitacija (G06)</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1762</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4,63</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49036937"/>
                  </a:ext>
                </a:extLst>
              </a:tr>
              <a:tr h="132246">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Odontologija (G02)</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1024</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20</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11,2</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686282723"/>
                  </a:ext>
                </a:extLst>
              </a:tr>
              <a:tr h="239291">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Slauga ir akušerija (G08)</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1166</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210</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0,86</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97098896"/>
                  </a:ext>
                </a:extLst>
              </a:tr>
              <a:tr h="132246">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Visuomenės sveikata (G04)</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594</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43</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1,47</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980792951"/>
                  </a:ext>
                </a:extLst>
              </a:tr>
              <a:tr h="132246">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Radiologija (6121GX016)</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100</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17</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0,94</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17769117"/>
                  </a:ext>
                </a:extLst>
              </a:tr>
              <a:tr h="132246">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Optometrija (6121GX020)</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212</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28</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1,21</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50884840"/>
                  </a:ext>
                </a:extLst>
              </a:tr>
              <a:tr h="132246">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Veterinarijos mokslai (H)</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520</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108</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1,41</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135735795"/>
                  </a:ext>
                </a:extLst>
              </a:tr>
              <a:tr h="264491">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Žemės ūkio mokslai (I)</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794</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110</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1,45</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79675366"/>
                  </a:ext>
                </a:extLst>
              </a:tr>
              <a:tr h="132246">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Sportas (R)</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1398</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85</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3,36</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099138337"/>
                  </a:ext>
                </a:extLst>
              </a:tr>
              <a:tr h="264491">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Inžinerijos mokslai (E), Technologijų mokslai (F)</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7228</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1248</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1,11</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963039197"/>
                  </a:ext>
                </a:extLst>
              </a:tr>
              <a:tr h="132246">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Humanitariniai mokslai (N)</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5237</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650</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1,09</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334333563"/>
                  </a:ext>
                </a:extLst>
              </a:tr>
              <a:tr h="132246">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Socialiniai mokslai (J) (išskyrus Socialinio darbo (J04) studijų kryptį)</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13542</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1519</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1,33</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05179488"/>
                  </a:ext>
                </a:extLst>
              </a:tr>
              <a:tr h="132246">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Socialinis darbas (J04)</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492</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1,65</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964507011"/>
                  </a:ext>
                </a:extLst>
              </a:tr>
              <a:tr h="132246">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Verslo ir viešoji vadyba (L)</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10285</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405</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3,51</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584678766"/>
                  </a:ext>
                </a:extLst>
              </a:tr>
              <a:tr h="146838">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Teisė (K)</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4012</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320</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1,93</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196298086"/>
                  </a:ext>
                </a:extLst>
              </a:tr>
              <a:tr h="132246">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Teisė ir policijos veikla (6121KX008)</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114</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30</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1,07</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938166328"/>
                  </a:ext>
                </a:extLst>
              </a:tr>
            </a:tbl>
          </a:graphicData>
        </a:graphic>
      </p:graphicFrame>
    </p:spTree>
    <p:extLst>
      <p:ext uri="{BB962C8B-B14F-4D97-AF65-F5344CB8AC3E}">
        <p14:creationId xmlns:p14="http://schemas.microsoft.com/office/powerpoint/2010/main" val="292132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27</a:t>
            </a:r>
            <a:r>
              <a:rPr lang="en-LT" dirty="0"/>
              <a:t>.</a:t>
            </a:r>
          </a:p>
        </p:txBody>
      </p:sp>
      <p:graphicFrame>
        <p:nvGraphicFramePr>
          <p:cNvPr id="2" name="Table 1">
            <a:extLst>
              <a:ext uri="{FF2B5EF4-FFF2-40B4-BE49-F238E27FC236}">
                <a16:creationId xmlns:a16="http://schemas.microsoft.com/office/drawing/2014/main" id="{C1CBD0E8-4136-4842-B35C-F8D0685EDD79}"/>
              </a:ext>
            </a:extLst>
          </p:cNvPr>
          <p:cNvGraphicFramePr>
            <a:graphicFrameLocks noGrp="1"/>
          </p:cNvGraphicFramePr>
          <p:nvPr>
            <p:extLst>
              <p:ext uri="{D42A27DB-BD31-4B8C-83A1-F6EECF244321}">
                <p14:modId xmlns:p14="http://schemas.microsoft.com/office/powerpoint/2010/main" val="393628413"/>
              </p:ext>
            </p:extLst>
          </p:nvPr>
        </p:nvGraphicFramePr>
        <p:xfrm>
          <a:off x="1256532" y="173980"/>
          <a:ext cx="10375128" cy="6170295"/>
        </p:xfrm>
        <a:graphic>
          <a:graphicData uri="http://schemas.openxmlformats.org/drawingml/2006/table">
            <a:tbl>
              <a:tblPr firstRow="1" firstCol="1" bandRow="1">
                <a:tableStyleId>{F2DE63D5-997A-4646-A377-4702673A728D}</a:tableStyleId>
              </a:tblPr>
              <a:tblGrid>
                <a:gridCol w="7399196">
                  <a:extLst>
                    <a:ext uri="{9D8B030D-6E8A-4147-A177-3AD203B41FA5}">
                      <a16:colId xmlns:a16="http://schemas.microsoft.com/office/drawing/2014/main" val="1999340114"/>
                    </a:ext>
                  </a:extLst>
                </a:gridCol>
                <a:gridCol w="1149042">
                  <a:extLst>
                    <a:ext uri="{9D8B030D-6E8A-4147-A177-3AD203B41FA5}">
                      <a16:colId xmlns:a16="http://schemas.microsoft.com/office/drawing/2014/main" val="2147703417"/>
                    </a:ext>
                  </a:extLst>
                </a:gridCol>
                <a:gridCol w="1826890">
                  <a:extLst>
                    <a:ext uri="{9D8B030D-6E8A-4147-A177-3AD203B41FA5}">
                      <a16:colId xmlns:a16="http://schemas.microsoft.com/office/drawing/2014/main" val="3888694550"/>
                    </a:ext>
                  </a:extLst>
                </a:gridCol>
              </a:tblGrid>
              <a:tr h="140930">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lt-LT" sz="1400" b="1" dirty="0">
                          <a:effectLst/>
                          <a:latin typeface="Calibri" panose="020F0502020204030204" pitchFamily="34" charset="0"/>
                          <a:cs typeface="Calibri" panose="020F0502020204030204" pitchFamily="34" charset="0"/>
                        </a:rPr>
                        <a:t>Krypčių grupė</a:t>
                      </a:r>
                    </a:p>
                  </a:txBody>
                  <a:tcPr marL="52484" marR="52484" marT="0" marB="0" anchor="ctr"/>
                </a:tc>
                <a:tc gridSpan="2">
                  <a:txBody>
                    <a:bodyPr/>
                    <a:lstStyle/>
                    <a:p>
                      <a:pPr algn="ctr">
                        <a:lnSpc>
                          <a:spcPct val="107000"/>
                        </a:lnSpc>
                        <a:spcAft>
                          <a:spcPts val="0"/>
                        </a:spcAft>
                      </a:pPr>
                      <a:r>
                        <a:rPr lang="lt-LT" sz="1400" b="1" dirty="0">
                          <a:effectLst/>
                          <a:latin typeface="Calibri" panose="020F0502020204030204" pitchFamily="34" charset="0"/>
                          <a:cs typeface="Calibri" panose="020F0502020204030204" pitchFamily="34" charset="0"/>
                        </a:rPr>
                        <a:t>Minimalūs balai</a:t>
                      </a:r>
                      <a:endParaRPr lang="lt-LT" sz="1400" b="1" dirty="0">
                        <a:effectLst/>
                        <a:latin typeface="Calibri" panose="020F0502020204030204" pitchFamily="34" charset="0"/>
                        <a:ea typeface="Calibri" panose="020F0502020204030204" pitchFamily="34" charset="0"/>
                        <a:cs typeface="Calibri" panose="020F0502020204030204" pitchFamily="34" charset="0"/>
                      </a:endParaRPr>
                    </a:p>
                  </a:txBody>
                  <a:tcPr marL="52484" marR="52484" marT="0" marB="0" anchor="ctr"/>
                </a:tc>
                <a:tc hMerge="1">
                  <a:txBody>
                    <a:bodyPr/>
                    <a:lstStyle/>
                    <a:p>
                      <a:endParaRPr lang="lt-LT"/>
                    </a:p>
                  </a:txBody>
                  <a:tcPr/>
                </a:tc>
                <a:extLst>
                  <a:ext uri="{0D108BD9-81ED-4DB2-BD59-A6C34878D82A}">
                    <a16:rowId xmlns:a16="http://schemas.microsoft.com/office/drawing/2014/main" val="2189135383"/>
                  </a:ext>
                </a:extLst>
              </a:tr>
              <a:tr h="140930">
                <a:tc>
                  <a:txBody>
                    <a:bodyPr/>
                    <a:lstStyle/>
                    <a:p>
                      <a:pPr>
                        <a:lnSpc>
                          <a:spcPct val="107000"/>
                        </a:lnSpc>
                        <a:spcAft>
                          <a:spcPts val="0"/>
                        </a:spcAft>
                      </a:pPr>
                      <a:endParaRPr lang="lt-LT" sz="1400" b="1" dirty="0">
                        <a:effectLst/>
                        <a:latin typeface="Calibri" panose="020F0502020204030204" pitchFamily="34" charset="0"/>
                        <a:ea typeface="Calibri" panose="020F0502020204030204" pitchFamily="34" charset="0"/>
                        <a:cs typeface="Calibri" panose="020F0502020204030204" pitchFamily="34" charset="0"/>
                      </a:endParaRPr>
                    </a:p>
                  </a:txBody>
                  <a:tcPr marL="52484" marR="52484" marT="0" marB="0" anchor="ctr"/>
                </a:tc>
                <a:tc>
                  <a:txBody>
                    <a:bodyPr/>
                    <a:lstStyle/>
                    <a:p>
                      <a:pPr algn="ctr">
                        <a:lnSpc>
                          <a:spcPct val="107000"/>
                        </a:lnSpc>
                        <a:spcAft>
                          <a:spcPts val="0"/>
                        </a:spcAft>
                      </a:pPr>
                      <a:r>
                        <a:rPr lang="lt-LT" sz="1400" b="1">
                          <a:effectLst/>
                          <a:latin typeface="Calibri" panose="020F0502020204030204" pitchFamily="34" charset="0"/>
                          <a:cs typeface="Calibri" panose="020F0502020204030204" pitchFamily="34" charset="0"/>
                        </a:rPr>
                        <a:t>VF</a:t>
                      </a:r>
                      <a:endParaRPr lang="lt-LT" sz="1400" b="1">
                        <a:effectLst/>
                        <a:latin typeface="Calibri" panose="020F0502020204030204" pitchFamily="34" charset="0"/>
                        <a:ea typeface="Calibri" panose="020F0502020204030204" pitchFamily="34" charset="0"/>
                        <a:cs typeface="Calibri" panose="020F0502020204030204" pitchFamily="34" charset="0"/>
                      </a:endParaRPr>
                    </a:p>
                  </a:txBody>
                  <a:tcPr marL="52484" marR="52484" marT="0" marB="0" anchor="ctr"/>
                </a:tc>
                <a:tc>
                  <a:txBody>
                    <a:bodyPr/>
                    <a:lstStyle/>
                    <a:p>
                      <a:pPr algn="ctr">
                        <a:lnSpc>
                          <a:spcPct val="107000"/>
                        </a:lnSpc>
                        <a:spcAft>
                          <a:spcPts val="0"/>
                        </a:spcAft>
                      </a:pPr>
                      <a:r>
                        <a:rPr lang="lt-LT" sz="1400" b="1" dirty="0">
                          <a:effectLst/>
                          <a:latin typeface="Calibri" panose="020F0502020204030204" pitchFamily="34" charset="0"/>
                          <a:cs typeface="Calibri" panose="020F0502020204030204" pitchFamily="34" charset="0"/>
                        </a:rPr>
                        <a:t>VNF</a:t>
                      </a:r>
                      <a:endParaRPr lang="lt-LT" sz="1400" b="1" dirty="0">
                        <a:effectLst/>
                        <a:latin typeface="Calibri" panose="020F0502020204030204" pitchFamily="34" charset="0"/>
                        <a:ea typeface="Calibri" panose="020F0502020204030204" pitchFamily="34" charset="0"/>
                        <a:cs typeface="Calibri" panose="020F0502020204030204" pitchFamily="34" charset="0"/>
                      </a:endParaRPr>
                    </a:p>
                  </a:txBody>
                  <a:tcPr marL="52484" marR="52484" marT="0" marB="0" anchor="ctr">
                    <a:solidFill>
                      <a:schemeClr val="bg1"/>
                    </a:solidFill>
                  </a:tcPr>
                </a:tc>
                <a:extLst>
                  <a:ext uri="{0D108BD9-81ED-4DB2-BD59-A6C34878D82A}">
                    <a16:rowId xmlns:a16="http://schemas.microsoft.com/office/drawing/2014/main" val="4272516354"/>
                  </a:ext>
                </a:extLst>
              </a:tr>
              <a:tr h="205994">
                <a:tc>
                  <a:txBody>
                    <a:bodyPr/>
                    <a:lstStyle/>
                    <a:p>
                      <a:pPr>
                        <a:lnSpc>
                          <a:spcPct val="107000"/>
                        </a:lnSpc>
                        <a:spcAft>
                          <a:spcPts val="0"/>
                        </a:spcAft>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Matematikos mokslai (A), Fiziniai mokslai (C)</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5,42</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1910743955"/>
                  </a:ext>
                </a:extLst>
              </a:tr>
              <a:tr h="140930">
                <a:tc>
                  <a:txBody>
                    <a:bodyPr/>
                    <a:lstStyle/>
                    <a:p>
                      <a:pPr>
                        <a:lnSpc>
                          <a:spcPct val="107000"/>
                        </a:lnSpc>
                        <a:spcAft>
                          <a:spcPts val="0"/>
                        </a:spcAft>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Informatikos mokslai (B)</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5,41</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2837305112"/>
                  </a:ext>
                </a:extLst>
              </a:tr>
              <a:tr h="140930">
                <a:tc>
                  <a:txBody>
                    <a:bodyPr/>
                    <a:lstStyle/>
                    <a:p>
                      <a:pPr>
                        <a:lnSpc>
                          <a:spcPct val="107000"/>
                        </a:lnSpc>
                        <a:spcAft>
                          <a:spcPts val="0"/>
                        </a:spcAft>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Gyvybės mokslai (D)</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5,45</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3624742204"/>
                  </a:ext>
                </a:extLst>
              </a:tr>
              <a:tr h="140930">
                <a:tc>
                  <a:txBody>
                    <a:bodyPr/>
                    <a:lstStyle/>
                    <a:p>
                      <a:pPr>
                        <a:lnSpc>
                          <a:spcPct val="107000"/>
                        </a:lnSpc>
                        <a:spcAft>
                          <a:spcPts val="0"/>
                        </a:spcAft>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Medicina (G01)</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8,7</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6,53</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1124339392"/>
                  </a:ext>
                </a:extLst>
              </a:tr>
              <a:tr h="140930">
                <a:tc>
                  <a:txBody>
                    <a:bodyPr/>
                    <a:lstStyle/>
                    <a:p>
                      <a:pPr>
                        <a:lnSpc>
                          <a:spcPct val="107000"/>
                        </a:lnSpc>
                        <a:spcAft>
                          <a:spcPts val="0"/>
                        </a:spcAft>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Burnos priežiūra (G03)</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2643941656"/>
                  </a:ext>
                </a:extLst>
              </a:tr>
              <a:tr h="140930">
                <a:tc>
                  <a:txBody>
                    <a:bodyPr/>
                    <a:lstStyle/>
                    <a:p>
                      <a:pPr>
                        <a:lnSpc>
                          <a:spcPct val="107000"/>
                        </a:lnSpc>
                        <a:spcAft>
                          <a:spcPts val="0"/>
                        </a:spcAft>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Farmacija (G05)</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7,87</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5,41</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314967470"/>
                  </a:ext>
                </a:extLst>
              </a:tr>
              <a:tr h="140930">
                <a:tc>
                  <a:txBody>
                    <a:bodyPr/>
                    <a:lstStyle/>
                    <a:p>
                      <a:pPr>
                        <a:lnSpc>
                          <a:spcPct val="107000"/>
                        </a:lnSpc>
                        <a:spcAft>
                          <a:spcPts val="0"/>
                        </a:spcAft>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Reabilitacija (G06)</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7,59</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5,42</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660279402"/>
                  </a:ext>
                </a:extLst>
              </a:tr>
              <a:tr h="140930">
                <a:tc>
                  <a:txBody>
                    <a:bodyPr/>
                    <a:lstStyle/>
                    <a:p>
                      <a:pPr>
                        <a:lnSpc>
                          <a:spcPct val="107000"/>
                        </a:lnSpc>
                        <a:spcAft>
                          <a:spcPts val="0"/>
                        </a:spcAft>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Odontologija (G02)</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9,78</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1206165045"/>
                  </a:ext>
                </a:extLst>
              </a:tr>
              <a:tr h="145733">
                <a:tc>
                  <a:txBody>
                    <a:bodyPr/>
                    <a:lstStyle/>
                    <a:p>
                      <a:pPr>
                        <a:lnSpc>
                          <a:spcPct val="107000"/>
                        </a:lnSpc>
                        <a:spcAft>
                          <a:spcPts val="0"/>
                        </a:spcAft>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Slauga ir akušerija (G08)</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5,41</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158831557"/>
                  </a:ext>
                </a:extLst>
              </a:tr>
              <a:tr h="140930">
                <a:tc>
                  <a:txBody>
                    <a:bodyPr/>
                    <a:lstStyle/>
                    <a:p>
                      <a:pPr>
                        <a:lnSpc>
                          <a:spcPct val="107000"/>
                        </a:lnSpc>
                        <a:spcAft>
                          <a:spcPts val="0"/>
                        </a:spcAft>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Visuomenės sveikata (G04)</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5,55</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3315005644"/>
                  </a:ext>
                </a:extLst>
              </a:tr>
              <a:tr h="140930">
                <a:tc>
                  <a:txBody>
                    <a:bodyPr/>
                    <a:lstStyle/>
                    <a:p>
                      <a:pPr>
                        <a:lnSpc>
                          <a:spcPct val="107000"/>
                        </a:lnSpc>
                        <a:spcAft>
                          <a:spcPts val="0"/>
                        </a:spcAft>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Radiologija (6121GX016)</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5,46</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5,74</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2386199128"/>
                  </a:ext>
                </a:extLst>
              </a:tr>
              <a:tr h="140930">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Optometrija (6121GX020)</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6,87</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5,52</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1366821029"/>
                  </a:ext>
                </a:extLst>
              </a:tr>
              <a:tr h="140930">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Veterinarijos mokslai (H)</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6,49</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5,84</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2604800962"/>
                  </a:ext>
                </a:extLst>
              </a:tr>
              <a:tr h="191144">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Žemės ūkio mokslai (I)</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5,41</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5,41</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537424338"/>
                  </a:ext>
                </a:extLst>
              </a:tr>
              <a:tr h="140930">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Sportas (R)</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6,99</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4038362155"/>
                  </a:ext>
                </a:extLst>
              </a:tr>
              <a:tr h="180901">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Inžinerijos mokslai (E), Technologijų mokslai (F)</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3388610521"/>
                  </a:ext>
                </a:extLst>
              </a:tr>
              <a:tr h="140930">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Humanitariniai mokslai (N)</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5,66</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2693430544"/>
                  </a:ext>
                </a:extLst>
              </a:tr>
              <a:tr h="140930">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Socialiniai mokslai (J) (išskyrus Socialinio darbo (J04) studijų kryptį)</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6,08</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2968411551"/>
                  </a:ext>
                </a:extLst>
              </a:tr>
              <a:tr h="140930">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Socialinis darbas (J04)</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5,44</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5,44</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4113531462"/>
                  </a:ext>
                </a:extLst>
              </a:tr>
              <a:tr h="140930">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Verslo ir viešoji vadyba (L)</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7</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3462587569"/>
                  </a:ext>
                </a:extLst>
              </a:tr>
              <a:tr h="142874">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Teisė (K)</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5,93</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5,41</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400285047"/>
                  </a:ext>
                </a:extLst>
              </a:tr>
              <a:tr h="137528">
                <a:tc>
                  <a:txBody>
                    <a:bodyPr/>
                    <a:lstStyle/>
                    <a:p>
                      <a:pPr>
                        <a:lnSpc>
                          <a:spcPct val="107000"/>
                        </a:lnSpc>
                        <a:spcAft>
                          <a:spcPts val="0"/>
                        </a:spcAft>
                      </a:pPr>
                      <a:r>
                        <a:rPr lang="lt-LT" sz="160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Teisė ir policijos veikla (6121KX008)</a:t>
                      </a:r>
                      <a:endParaRPr lang="lt-LT" sz="16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5,93</a:t>
                      </a:r>
                      <a:endParaRPr lang="lt-LT" sz="16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206598925"/>
                  </a:ext>
                </a:extLst>
              </a:tr>
              <a:tr h="131211">
                <a:tc>
                  <a:txBody>
                    <a:bodyPr/>
                    <a:lstStyle/>
                    <a:p>
                      <a:pPr>
                        <a:lnSpc>
                          <a:spcPct val="107000"/>
                        </a:lnSpc>
                        <a:spcAft>
                          <a:spcPts val="0"/>
                        </a:spcAft>
                      </a:pPr>
                      <a:r>
                        <a:rPr lang="lt-LT" sz="16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Mokomojo dalyko pedagogika (6121MX062) (specializacijos)</a:t>
                      </a:r>
                      <a:endParaRPr lang="lt-LT"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5,41</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tc>
                  <a:txBody>
                    <a:bodyPr/>
                    <a:lstStyle/>
                    <a:p>
                      <a:pPr algn="ctr">
                        <a:lnSpc>
                          <a:spcPct val="107000"/>
                        </a:lnSpc>
                        <a:spcAft>
                          <a:spcPts val="0"/>
                        </a:spcAft>
                      </a:pPr>
                      <a:r>
                        <a:rPr lang="lt-LT" sz="16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5,48</a:t>
                      </a:r>
                      <a:endParaRPr lang="lt-LT"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solidFill>
                      <a:schemeClr val="bg1"/>
                    </a:solidFill>
                  </a:tcPr>
                </a:tc>
                <a:extLst>
                  <a:ext uri="{0D108BD9-81ED-4DB2-BD59-A6C34878D82A}">
                    <a16:rowId xmlns:a16="http://schemas.microsoft.com/office/drawing/2014/main" val="947359643"/>
                  </a:ext>
                </a:extLst>
              </a:tr>
            </a:tbl>
          </a:graphicData>
        </a:graphic>
      </p:graphicFrame>
    </p:spTree>
    <p:extLst>
      <p:ext uri="{BB962C8B-B14F-4D97-AF65-F5344CB8AC3E}">
        <p14:creationId xmlns:p14="http://schemas.microsoft.com/office/powerpoint/2010/main" val="286814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00B712-566C-EB8B-207A-DE5967D62B83}"/>
              </a:ext>
            </a:extLst>
          </p:cNvPr>
          <p:cNvSpPr>
            <a:spLocks noGrp="1"/>
          </p:cNvSpPr>
          <p:nvPr>
            <p:ph type="body" sz="quarter" idx="10"/>
          </p:nvPr>
        </p:nvSpPr>
        <p:spPr>
          <a:xfrm>
            <a:off x="312953" y="1978310"/>
            <a:ext cx="5928049" cy="1763321"/>
          </a:xfrm>
        </p:spPr>
        <p:txBody>
          <a:bodyPr/>
          <a:lstStyle/>
          <a:p>
            <a:pPr algn="ctr"/>
            <a:r>
              <a:rPr lang="lt-LT" sz="5400" b="1" dirty="0">
                <a:latin typeface="Calibri" panose="020F0502020204030204" pitchFamily="34" charset="0"/>
                <a:cs typeface="Calibri" panose="020F0502020204030204" pitchFamily="34" charset="0"/>
              </a:rPr>
              <a:t>STUDENTŲ PRIĖMIMAS</a:t>
            </a:r>
            <a:endParaRPr lang="en-US" sz="5400" b="1" dirty="0">
              <a:latin typeface="Calibri" panose="020F0502020204030204" pitchFamily="34" charset="0"/>
              <a:cs typeface="Calibri" panose="020F0502020204030204" pitchFamily="34" charset="0"/>
            </a:endParaRPr>
          </a:p>
        </p:txBody>
      </p:sp>
      <p:sp>
        <p:nvSpPr>
          <p:cNvPr id="3" name="Text Placeholder 2">
            <a:extLst>
              <a:ext uri="{FF2B5EF4-FFF2-40B4-BE49-F238E27FC236}">
                <a16:creationId xmlns:a16="http://schemas.microsoft.com/office/drawing/2014/main" id="{A0E9220B-FA47-D034-9849-22C73CC2F05E}"/>
              </a:ext>
            </a:extLst>
          </p:cNvPr>
          <p:cNvSpPr>
            <a:spLocks noGrp="1"/>
          </p:cNvSpPr>
          <p:nvPr>
            <p:ph type="body" sz="quarter" idx="11"/>
          </p:nvPr>
        </p:nvSpPr>
        <p:spPr/>
        <p:txBody>
          <a:bodyPr/>
          <a:lstStyle/>
          <a:p>
            <a:pPr lvl="0"/>
            <a:r>
              <a:rPr lang="lt-LT" dirty="0"/>
              <a:t>202</a:t>
            </a:r>
            <a:r>
              <a:rPr lang="en-US" dirty="0"/>
              <a:t>4</a:t>
            </a:r>
            <a:r>
              <a:rPr lang="lt-LT" dirty="0"/>
              <a:t> metai</a:t>
            </a:r>
            <a:endParaRPr lang="en-LT" dirty="0"/>
          </a:p>
        </p:txBody>
      </p:sp>
      <p:sp>
        <p:nvSpPr>
          <p:cNvPr id="4" name="Text Placeholder 3">
            <a:extLst>
              <a:ext uri="{FF2B5EF4-FFF2-40B4-BE49-F238E27FC236}">
                <a16:creationId xmlns:a16="http://schemas.microsoft.com/office/drawing/2014/main" id="{5C218F96-CF32-EB97-A938-1FFFF0B69FCB}"/>
              </a:ext>
            </a:extLst>
          </p:cNvPr>
          <p:cNvSpPr>
            <a:spLocks noGrp="1"/>
          </p:cNvSpPr>
          <p:nvPr>
            <p:ph type="body" sz="quarter" idx="12"/>
          </p:nvPr>
        </p:nvSpPr>
        <p:spPr/>
        <p:txBody>
          <a:bodyPr/>
          <a:lstStyle/>
          <a:p>
            <a:r>
              <a:rPr lang="lt-LT" dirty="0"/>
              <a:t>28</a:t>
            </a:r>
            <a:r>
              <a:rPr lang="en-LT" dirty="0"/>
              <a:t>.</a:t>
            </a:r>
          </a:p>
        </p:txBody>
      </p:sp>
    </p:spTree>
    <p:extLst>
      <p:ext uri="{BB962C8B-B14F-4D97-AF65-F5344CB8AC3E}">
        <p14:creationId xmlns:p14="http://schemas.microsoft.com/office/powerpoint/2010/main" val="624129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29</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46798" y="528319"/>
            <a:ext cx="7976092" cy="1007517"/>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202</a:t>
            </a:r>
            <a:r>
              <a:rPr lang="en-US" sz="2800" b="1" dirty="0">
                <a:solidFill>
                  <a:schemeClr val="tx1"/>
                </a:solidFill>
                <a:latin typeface="Calibri" panose="020F0502020204030204" pitchFamily="34" charset="0"/>
                <a:cs typeface="Calibri" panose="020F0502020204030204" pitchFamily="34" charset="0"/>
              </a:rPr>
              <a:t>4</a:t>
            </a:r>
            <a:r>
              <a:rPr lang="lt-LT" sz="2800" b="1" dirty="0">
                <a:solidFill>
                  <a:schemeClr val="tx1"/>
                </a:solidFill>
                <a:latin typeface="Calibri" panose="020F0502020204030204" pitchFamily="34" charset="0"/>
                <a:cs typeface="Calibri" panose="020F0502020204030204" pitchFamily="34" charset="0"/>
              </a:rPr>
              <a:t> M. STUDENTŲ PRIĖMIMO PAGRINDINIAI PRINCIPAI</a:t>
            </a:r>
          </a:p>
        </p:txBody>
      </p:sp>
      <p:sp>
        <p:nvSpPr>
          <p:cNvPr id="4" name="Rounded Rectangle 3">
            <a:extLst>
              <a:ext uri="{FF2B5EF4-FFF2-40B4-BE49-F238E27FC236}">
                <a16:creationId xmlns:a16="http://schemas.microsoft.com/office/drawing/2014/main" id="{FE34A3CF-B607-4833-8829-F94D694C66BA}"/>
              </a:ext>
            </a:extLst>
          </p:cNvPr>
          <p:cNvSpPr/>
          <p:nvPr/>
        </p:nvSpPr>
        <p:spPr>
          <a:xfrm>
            <a:off x="1517282" y="2383867"/>
            <a:ext cx="4320480" cy="1273732"/>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tx1"/>
                </a:solidFill>
                <a:latin typeface="Calibri" panose="020F0502020204030204" pitchFamily="34" charset="0"/>
                <a:cs typeface="Calibri" panose="020F0502020204030204" pitchFamily="34" charset="0"/>
              </a:rPr>
              <a:t>Bendrasis priėmimas</a:t>
            </a:r>
          </a:p>
          <a:p>
            <a:pPr algn="ctr"/>
            <a:r>
              <a:rPr lang="lt-LT" sz="2000" b="1" dirty="0">
                <a:solidFill>
                  <a:schemeClr val="tx1"/>
                </a:solidFill>
                <a:latin typeface="Calibri" panose="020F0502020204030204" pitchFamily="34" charset="0"/>
                <a:cs typeface="Calibri" panose="020F0502020204030204" pitchFamily="34" charset="0"/>
              </a:rPr>
              <a:t>Organizuoja LAMA </a:t>
            </a:r>
            <a:r>
              <a:rPr lang="lt-LT" sz="2000" b="1" dirty="0" err="1">
                <a:solidFill>
                  <a:schemeClr val="tx1"/>
                </a:solidFill>
                <a:latin typeface="Calibri" panose="020F0502020204030204" pitchFamily="34" charset="0"/>
                <a:cs typeface="Calibri" panose="020F0502020204030204" pitchFamily="34" charset="0"/>
              </a:rPr>
              <a:t>bpo</a:t>
            </a:r>
            <a:endParaRPr lang="lt-LT" sz="3200" b="1" dirty="0">
              <a:solidFill>
                <a:schemeClr val="tx1"/>
              </a:solidFill>
              <a:latin typeface="Calibri" panose="020F0502020204030204" pitchFamily="34" charset="0"/>
              <a:cs typeface="Calibri" panose="020F0502020204030204" pitchFamily="34" charset="0"/>
            </a:endParaRPr>
          </a:p>
        </p:txBody>
      </p:sp>
      <p:sp>
        <p:nvSpPr>
          <p:cNvPr id="5" name="Rounded Rectangle 3">
            <a:extLst>
              <a:ext uri="{FF2B5EF4-FFF2-40B4-BE49-F238E27FC236}">
                <a16:creationId xmlns:a16="http://schemas.microsoft.com/office/drawing/2014/main" id="{51F01827-1443-404F-ABB0-C8A2AFCC6E4C}"/>
              </a:ext>
            </a:extLst>
          </p:cNvPr>
          <p:cNvSpPr/>
          <p:nvPr/>
        </p:nvSpPr>
        <p:spPr>
          <a:xfrm>
            <a:off x="6290618" y="2383867"/>
            <a:ext cx="4320480" cy="1273733"/>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tx1"/>
                </a:solidFill>
                <a:latin typeface="Calibri" panose="020F0502020204030204" pitchFamily="34" charset="0"/>
                <a:cs typeface="Calibri" panose="020F0502020204030204" pitchFamily="34" charset="0"/>
              </a:rPr>
              <a:t>Institucinis priėmimas</a:t>
            </a:r>
          </a:p>
          <a:p>
            <a:pPr algn="ctr"/>
            <a:r>
              <a:rPr lang="lt-LT" sz="2000" b="1" dirty="0">
                <a:solidFill>
                  <a:schemeClr val="tx1"/>
                </a:solidFill>
                <a:latin typeface="Calibri" panose="020F0502020204030204" pitchFamily="34" charset="0"/>
                <a:cs typeface="Calibri" panose="020F0502020204030204" pitchFamily="34" charset="0"/>
              </a:rPr>
              <a:t>Organizuoja aukštoji mokykla</a:t>
            </a:r>
          </a:p>
        </p:txBody>
      </p:sp>
      <p:cxnSp>
        <p:nvCxnSpPr>
          <p:cNvPr id="3" name="Straight Connector 2">
            <a:extLst>
              <a:ext uri="{FF2B5EF4-FFF2-40B4-BE49-F238E27FC236}">
                <a16:creationId xmlns:a16="http://schemas.microsoft.com/office/drawing/2014/main" id="{F846BFD3-70C4-4CF9-86C0-CD6698A92767}"/>
              </a:ext>
            </a:extLst>
          </p:cNvPr>
          <p:cNvCxnSpPr/>
          <p:nvPr/>
        </p:nvCxnSpPr>
        <p:spPr>
          <a:xfrm>
            <a:off x="7306322" y="1882066"/>
            <a:ext cx="2831977" cy="2246051"/>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9413918-A663-47C9-B12A-514AF4587B01}"/>
              </a:ext>
            </a:extLst>
          </p:cNvPr>
          <p:cNvCxnSpPr/>
          <p:nvPr/>
        </p:nvCxnSpPr>
        <p:spPr>
          <a:xfrm flipH="1">
            <a:off x="7306322" y="1775534"/>
            <a:ext cx="2077375" cy="235258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902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30</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1663281" y="472404"/>
            <a:ext cx="8661450" cy="457201"/>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2024 M. STUDENTŲ PRIĖMIMO PAGRINDINIAI PRINCIPAI</a:t>
            </a:r>
          </a:p>
        </p:txBody>
      </p:sp>
      <p:sp>
        <p:nvSpPr>
          <p:cNvPr id="6" name="Rectangle 5">
            <a:extLst>
              <a:ext uri="{FF2B5EF4-FFF2-40B4-BE49-F238E27FC236}">
                <a16:creationId xmlns:a16="http://schemas.microsoft.com/office/drawing/2014/main" id="{0EE555E4-60CE-495D-95CB-32A8032EDF9D}"/>
              </a:ext>
            </a:extLst>
          </p:cNvPr>
          <p:cNvSpPr/>
          <p:nvPr/>
        </p:nvSpPr>
        <p:spPr>
          <a:xfrm>
            <a:off x="2293384" y="1123799"/>
            <a:ext cx="8568952" cy="5584606"/>
          </a:xfrm>
          <a:prstGeom prst="rect">
            <a:avLst/>
          </a:prstGeom>
        </p:spPr>
        <p:txBody>
          <a:bodyPr wrap="square">
            <a:spAutoFit/>
          </a:bodyPr>
          <a:lstStyle/>
          <a:p>
            <a:pPr>
              <a:lnSpc>
                <a:spcPct val="150000"/>
              </a:lnSpc>
            </a:pPr>
            <a:r>
              <a:rPr lang="lt-LT" sz="2000" b="1" dirty="0">
                <a:solidFill>
                  <a:srgbClr val="C00000"/>
                </a:solidFill>
                <a:latin typeface="Calibri" panose="020F0502020204030204" pitchFamily="34" charset="0"/>
                <a:cs typeface="Calibri" panose="020F0502020204030204" pitchFamily="34" charset="0"/>
              </a:rPr>
              <a:t>1. </a:t>
            </a:r>
            <a:r>
              <a:rPr lang="lt-LT" sz="2000" b="1" dirty="0">
                <a:latin typeface="Calibri" panose="020F0502020204030204" pitchFamily="34" charset="0"/>
                <a:cs typeface="Calibri" panose="020F0502020204030204" pitchFamily="34" charset="0"/>
              </a:rPr>
              <a:t>Užsiregistruoti BP informacinėje sistemoje.</a:t>
            </a:r>
          </a:p>
          <a:p>
            <a:pPr>
              <a:lnSpc>
                <a:spcPct val="150000"/>
              </a:lnSpc>
            </a:pPr>
            <a:r>
              <a:rPr lang="lt-LT" sz="2000" b="1" dirty="0">
                <a:solidFill>
                  <a:srgbClr val="C00000"/>
                </a:solidFill>
                <a:latin typeface="Calibri" panose="020F0502020204030204" pitchFamily="34" charset="0"/>
                <a:cs typeface="Calibri" panose="020F0502020204030204" pitchFamily="34" charset="0"/>
              </a:rPr>
              <a:t>2. </a:t>
            </a:r>
            <a:r>
              <a:rPr lang="lt-LT" sz="2000" b="1" dirty="0">
                <a:latin typeface="Calibri" panose="020F0502020204030204" pitchFamily="34" charset="0"/>
                <a:cs typeface="Calibri" panose="020F0502020204030204" pitchFamily="34" charset="0"/>
              </a:rPr>
              <a:t>Gauti registracijos patvirtinimą ir vartotojo numerį el. paštu.</a:t>
            </a:r>
          </a:p>
          <a:p>
            <a:pPr>
              <a:lnSpc>
                <a:spcPct val="150000"/>
              </a:lnSpc>
            </a:pPr>
            <a:r>
              <a:rPr lang="lt-LT" sz="2000" b="1" dirty="0">
                <a:solidFill>
                  <a:srgbClr val="C00000"/>
                </a:solidFill>
                <a:latin typeface="Calibri" panose="020F0502020204030204" pitchFamily="34" charset="0"/>
                <a:cs typeface="Calibri" panose="020F0502020204030204" pitchFamily="34" charset="0"/>
              </a:rPr>
              <a:t>3. </a:t>
            </a:r>
            <a:r>
              <a:rPr lang="lt-LT" sz="2000" b="1" dirty="0">
                <a:latin typeface="Calibri" panose="020F0502020204030204" pitchFamily="34" charset="0"/>
                <a:cs typeface="Calibri" panose="020F0502020204030204" pitchFamily="34" charset="0"/>
              </a:rPr>
              <a:t>Prisijungti prie BPIS su gautu vartotojo numeriu ir savo slaptažodžiu, eilės tvarka užpildyti prašomą informaciją kiekvienoje skiltyje.</a:t>
            </a:r>
          </a:p>
          <a:p>
            <a:pPr>
              <a:lnSpc>
                <a:spcPct val="150000"/>
              </a:lnSpc>
            </a:pPr>
            <a:r>
              <a:rPr lang="lt-LT" sz="2000" b="1" dirty="0">
                <a:solidFill>
                  <a:srgbClr val="C00000"/>
                </a:solidFill>
                <a:latin typeface="Calibri" panose="020F0502020204030204" pitchFamily="34" charset="0"/>
                <a:cs typeface="Calibri" panose="020F0502020204030204" pitchFamily="34" charset="0"/>
              </a:rPr>
              <a:t>4. </a:t>
            </a:r>
            <a:r>
              <a:rPr lang="lt-LT" sz="2000" b="1" dirty="0">
                <a:latin typeface="Calibri" panose="020F0502020204030204" pitchFamily="34" charset="0"/>
                <a:cs typeface="Calibri" panose="020F0502020204030204" pitchFamily="34" charset="0"/>
              </a:rPr>
              <a:t>Pasirinkti norimų aukštųjų mokyklų studijų programas, įtraukti jas į prašymą.</a:t>
            </a:r>
          </a:p>
          <a:p>
            <a:pPr>
              <a:lnSpc>
                <a:spcPct val="150000"/>
              </a:lnSpc>
            </a:pPr>
            <a:r>
              <a:rPr lang="lt-LT" sz="2000" b="1" dirty="0">
                <a:solidFill>
                  <a:srgbClr val="C00000"/>
                </a:solidFill>
                <a:latin typeface="Calibri" panose="020F0502020204030204" pitchFamily="34" charset="0"/>
                <a:cs typeface="Calibri" panose="020F0502020204030204" pitchFamily="34" charset="0"/>
              </a:rPr>
              <a:t>5. </a:t>
            </a:r>
            <a:r>
              <a:rPr lang="lt-LT" sz="2000" b="1" dirty="0">
                <a:latin typeface="Calibri" panose="020F0502020204030204" pitchFamily="34" charset="0"/>
                <a:cs typeface="Calibri" panose="020F0502020204030204" pitchFamily="34" charset="0"/>
              </a:rPr>
              <a:t>Išlaikyti stojamuosius egzaminus, jei stoji į menų studijas/išlaikyti motyvacijos vertinimą, jei stojama į ugdymo mokslų studijas.</a:t>
            </a:r>
          </a:p>
          <a:p>
            <a:pPr>
              <a:lnSpc>
                <a:spcPct val="150000"/>
              </a:lnSpc>
            </a:pPr>
            <a:r>
              <a:rPr lang="lt-LT" sz="2000" b="1" dirty="0">
                <a:solidFill>
                  <a:srgbClr val="C00000"/>
                </a:solidFill>
                <a:latin typeface="Calibri" panose="020F0502020204030204" pitchFamily="34" charset="0"/>
                <a:cs typeface="Calibri" panose="020F0502020204030204" pitchFamily="34" charset="0"/>
              </a:rPr>
              <a:t>6. </a:t>
            </a:r>
            <a:r>
              <a:rPr lang="lt-LT" sz="2000" b="1" dirty="0">
                <a:latin typeface="Calibri" panose="020F0502020204030204" pitchFamily="34" charset="0"/>
                <a:cs typeface="Calibri" panose="020F0502020204030204" pitchFamily="34" charset="0"/>
              </a:rPr>
              <a:t>Brandos atestato duomenys į BPIS įkeliami automatiškai iš Mokinių registro. Pasitikrinti, ar įkelti duomenys atitinka brandos atestato įrašus.</a:t>
            </a:r>
          </a:p>
          <a:p>
            <a:pPr>
              <a:lnSpc>
                <a:spcPct val="150000"/>
              </a:lnSpc>
            </a:pPr>
            <a:r>
              <a:rPr lang="lt-LT" sz="2000" b="1" dirty="0">
                <a:solidFill>
                  <a:srgbClr val="C00000"/>
                </a:solidFill>
                <a:latin typeface="Calibri" panose="020F0502020204030204" pitchFamily="34" charset="0"/>
                <a:cs typeface="Calibri" panose="020F0502020204030204" pitchFamily="34" charset="0"/>
              </a:rPr>
              <a:t>7.</a:t>
            </a:r>
            <a:r>
              <a:rPr lang="lt-LT" sz="2000" b="1" dirty="0">
                <a:latin typeface="Calibri" panose="020F0502020204030204" pitchFamily="34" charset="0"/>
                <a:cs typeface="Calibri" panose="020F0502020204030204" pitchFamily="34" charset="0"/>
              </a:rPr>
              <a:t> Skiltyje „Užpildytas prašymas“ pasitikrinti savo konkursinį balą.</a:t>
            </a:r>
          </a:p>
          <a:p>
            <a:pPr>
              <a:lnSpc>
                <a:spcPct val="150000"/>
              </a:lnSpc>
            </a:pPr>
            <a:r>
              <a:rPr lang="lt-LT" sz="2000" b="1" dirty="0">
                <a:solidFill>
                  <a:srgbClr val="C00000"/>
                </a:solidFill>
                <a:latin typeface="Calibri" panose="020F0502020204030204" pitchFamily="34" charset="0"/>
                <a:cs typeface="Calibri" panose="020F0502020204030204" pitchFamily="34" charset="0"/>
              </a:rPr>
              <a:t>8. </a:t>
            </a:r>
            <a:r>
              <a:rPr lang="lt-LT" sz="2000" b="1" dirty="0">
                <a:latin typeface="Calibri" panose="020F0502020204030204" pitchFamily="34" charset="0"/>
                <a:cs typeface="Calibri" panose="020F0502020204030204" pitchFamily="34" charset="0"/>
              </a:rPr>
              <a:t>Sulaukti kvietimo studijuoti (kvietimai skelbiami BPIS ir el. paštu).</a:t>
            </a:r>
          </a:p>
          <a:p>
            <a:pPr>
              <a:lnSpc>
                <a:spcPct val="150000"/>
              </a:lnSpc>
            </a:pPr>
            <a:r>
              <a:rPr lang="lt-LT" sz="2000" b="1" dirty="0">
                <a:solidFill>
                  <a:srgbClr val="C00000"/>
                </a:solidFill>
                <a:latin typeface="Calibri" panose="020F0502020204030204" pitchFamily="34" charset="0"/>
                <a:cs typeface="Calibri" panose="020F0502020204030204" pitchFamily="34" charset="0"/>
              </a:rPr>
              <a:t>9. </a:t>
            </a:r>
            <a:r>
              <a:rPr lang="lt-LT" sz="2000" b="1" dirty="0">
                <a:latin typeface="Calibri" panose="020F0502020204030204" pitchFamily="34" charset="0"/>
                <a:cs typeface="Calibri" panose="020F0502020204030204" pitchFamily="34" charset="0"/>
              </a:rPr>
              <a:t>Sudaryti studijų sutartį su aukštąja mokykla.</a:t>
            </a:r>
          </a:p>
        </p:txBody>
      </p:sp>
      <p:pic>
        <p:nvPicPr>
          <p:cNvPr id="7" name="Picture 6">
            <a:extLst>
              <a:ext uri="{FF2B5EF4-FFF2-40B4-BE49-F238E27FC236}">
                <a16:creationId xmlns:a16="http://schemas.microsoft.com/office/drawing/2014/main" id="{6164E727-8271-4E66-AC1A-4CEF6CE8DF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0396" y="5780149"/>
            <a:ext cx="21621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80571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additive="base">
                                        <p:cTn id="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 calcmode="lin" valueType="num">
                                      <p:cBhvr additive="base">
                                        <p:cTn id="25"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
                                            <p:txEl>
                                              <p:pRg st="5" end="5"/>
                                            </p:txEl>
                                          </p:spTgt>
                                        </p:tgtEl>
                                        <p:attrNameLst>
                                          <p:attrName>style.visibility</p:attrName>
                                        </p:attrNameLst>
                                      </p:cBhvr>
                                      <p:to>
                                        <p:strVal val="visible"/>
                                      </p:to>
                                    </p:set>
                                    <p:anim calcmode="lin" valueType="num">
                                      <p:cBhvr additive="base">
                                        <p:cTn id="3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6" end="6"/>
                                            </p:txEl>
                                          </p:spTgt>
                                        </p:tgtEl>
                                        <p:attrNameLst>
                                          <p:attrName>style.visibility</p:attrName>
                                        </p:attrNameLst>
                                      </p:cBhvr>
                                      <p:to>
                                        <p:strVal val="visible"/>
                                      </p:to>
                                    </p:set>
                                    <p:anim calcmode="lin" valueType="num">
                                      <p:cBhvr additive="base">
                                        <p:cTn id="4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7" end="7"/>
                                            </p:txEl>
                                          </p:spTgt>
                                        </p:tgtEl>
                                        <p:attrNameLst>
                                          <p:attrName>style.visibility</p:attrName>
                                        </p:attrNameLst>
                                      </p:cBhvr>
                                      <p:to>
                                        <p:strVal val="visible"/>
                                      </p:to>
                                    </p:set>
                                    <p:anim calcmode="lin" valueType="num">
                                      <p:cBhvr additive="base">
                                        <p:cTn id="49" dur="500" fill="hold"/>
                                        <p:tgtEl>
                                          <p:spTgt spid="6">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8" end="8"/>
                                            </p:txEl>
                                          </p:spTgt>
                                        </p:tgtEl>
                                        <p:attrNameLst>
                                          <p:attrName>style.visibility</p:attrName>
                                        </p:attrNameLst>
                                      </p:cBhvr>
                                      <p:to>
                                        <p:strVal val="visible"/>
                                      </p:to>
                                    </p:set>
                                    <p:anim calcmode="lin" valueType="num">
                                      <p:cBhvr additive="base">
                                        <p:cTn id="55"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31</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46798" y="528319"/>
            <a:ext cx="7976092" cy="1007517"/>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2024 M. STUDENTŲ PRIĖMIMO PAGRINDINIAI PRINCIPAI</a:t>
            </a:r>
          </a:p>
        </p:txBody>
      </p:sp>
      <p:pic>
        <p:nvPicPr>
          <p:cNvPr id="6" name="Picture 5">
            <a:extLst>
              <a:ext uri="{FF2B5EF4-FFF2-40B4-BE49-F238E27FC236}">
                <a16:creationId xmlns:a16="http://schemas.microsoft.com/office/drawing/2014/main" id="{05B4740B-2379-48A1-BE3D-4960D8FF3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60396" y="5780149"/>
            <a:ext cx="21621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a:extLst>
              <a:ext uri="{FF2B5EF4-FFF2-40B4-BE49-F238E27FC236}">
                <a16:creationId xmlns:a16="http://schemas.microsoft.com/office/drawing/2014/main" id="{7EDBF274-4186-47C0-A23F-BB3946B4E608}"/>
              </a:ext>
            </a:extLst>
          </p:cNvPr>
          <p:cNvSpPr/>
          <p:nvPr/>
        </p:nvSpPr>
        <p:spPr>
          <a:xfrm>
            <a:off x="2108942" y="3429000"/>
            <a:ext cx="7488832" cy="1569660"/>
          </a:xfrm>
          <a:prstGeom prst="rect">
            <a:avLst/>
          </a:prstGeom>
        </p:spPr>
        <p:txBody>
          <a:bodyPr wrap="square">
            <a:spAutoFit/>
          </a:bodyPr>
          <a:lstStyle/>
          <a:p>
            <a:pPr lvl="1" algn="ctr"/>
            <a:r>
              <a:rPr lang="lt-LT" sz="3200" b="1" dirty="0">
                <a:latin typeface="Calibri" panose="020F0502020204030204" pitchFamily="34" charset="0"/>
                <a:cs typeface="Calibri" panose="020F0502020204030204" pitchFamily="34" charset="0"/>
              </a:rPr>
              <a:t>Pasiūloma viena valstybės finansuojama vieta (</a:t>
            </a:r>
            <a:r>
              <a:rPr lang="lt-LT" sz="3200" b="1" dirty="0" err="1">
                <a:latin typeface="Calibri" panose="020F0502020204030204" pitchFamily="34" charset="0"/>
                <a:cs typeface="Calibri" panose="020F0502020204030204" pitchFamily="34" charset="0"/>
              </a:rPr>
              <a:t>vf</a:t>
            </a:r>
            <a:r>
              <a:rPr lang="lt-LT" sz="3200" b="1" dirty="0">
                <a:latin typeface="Calibri" panose="020F0502020204030204" pitchFamily="34" charset="0"/>
                <a:cs typeface="Calibri" panose="020F0502020204030204" pitchFamily="34" charset="0"/>
              </a:rPr>
              <a:t>) arba vieta su studijų stipendija (</a:t>
            </a:r>
            <a:r>
              <a:rPr lang="lt-LT" sz="3200" b="1" dirty="0" err="1">
                <a:latin typeface="Calibri" panose="020F0502020204030204" pitchFamily="34" charset="0"/>
                <a:cs typeface="Calibri" panose="020F0502020204030204" pitchFamily="34" charset="0"/>
              </a:rPr>
              <a:t>vnf</a:t>
            </a:r>
            <a:r>
              <a:rPr lang="lt-LT" sz="3200" b="1" dirty="0">
                <a:latin typeface="Calibri" panose="020F0502020204030204" pitchFamily="34" charset="0"/>
                <a:cs typeface="Calibri" panose="020F0502020204030204" pitchFamily="34" charset="0"/>
              </a:rPr>
              <a:t>/</a:t>
            </a:r>
            <a:r>
              <a:rPr lang="lt-LT" sz="3200" b="1" dirty="0" err="1">
                <a:latin typeface="Calibri" panose="020F0502020204030204" pitchFamily="34" charset="0"/>
                <a:cs typeface="Calibri" panose="020F0502020204030204" pitchFamily="34" charset="0"/>
              </a:rPr>
              <a:t>st</a:t>
            </a:r>
            <a:r>
              <a:rPr lang="lt-LT" sz="3200" b="1" dirty="0">
                <a:latin typeface="Calibri" panose="020F0502020204030204" pitchFamily="34" charset="0"/>
                <a:cs typeface="Calibri" panose="020F0502020204030204" pitchFamily="34" charset="0"/>
              </a:rPr>
              <a:t>), arba nefinansuojama vieta (</a:t>
            </a:r>
            <a:r>
              <a:rPr lang="lt-LT" sz="3200" b="1" dirty="0" err="1">
                <a:latin typeface="Calibri" panose="020F0502020204030204" pitchFamily="34" charset="0"/>
                <a:cs typeface="Calibri" panose="020F0502020204030204" pitchFamily="34" charset="0"/>
              </a:rPr>
              <a:t>vnf</a:t>
            </a:r>
            <a:r>
              <a:rPr lang="lt-LT" sz="3200" b="1" dirty="0">
                <a:latin typeface="Calibri" panose="020F0502020204030204" pitchFamily="34" charset="0"/>
                <a:cs typeface="Calibri" panose="020F0502020204030204" pitchFamily="34" charset="0"/>
              </a:rPr>
              <a:t>)</a:t>
            </a:r>
          </a:p>
        </p:txBody>
      </p:sp>
      <p:sp>
        <p:nvSpPr>
          <p:cNvPr id="8" name="Rounded Rectangle 4">
            <a:extLst>
              <a:ext uri="{FF2B5EF4-FFF2-40B4-BE49-F238E27FC236}">
                <a16:creationId xmlns:a16="http://schemas.microsoft.com/office/drawing/2014/main" id="{83306D02-962C-47B6-A805-1ACE143BA893}"/>
              </a:ext>
            </a:extLst>
          </p:cNvPr>
          <p:cNvSpPr/>
          <p:nvPr/>
        </p:nvSpPr>
        <p:spPr>
          <a:xfrm>
            <a:off x="2510597" y="3232551"/>
            <a:ext cx="7200800" cy="2088232"/>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3200" dirty="0">
              <a:latin typeface="Calibri" panose="020F0502020204030204" pitchFamily="34" charset="0"/>
              <a:cs typeface="Calibri" panose="020F0502020204030204" pitchFamily="34" charset="0"/>
            </a:endParaRPr>
          </a:p>
        </p:txBody>
      </p:sp>
      <p:sp>
        <p:nvSpPr>
          <p:cNvPr id="9" name="Rounded Rectangle 3">
            <a:extLst>
              <a:ext uri="{FF2B5EF4-FFF2-40B4-BE49-F238E27FC236}">
                <a16:creationId xmlns:a16="http://schemas.microsoft.com/office/drawing/2014/main" id="{E98E5887-4B27-43DC-8D25-738F391CDB2B}"/>
              </a:ext>
            </a:extLst>
          </p:cNvPr>
          <p:cNvSpPr/>
          <p:nvPr/>
        </p:nvSpPr>
        <p:spPr>
          <a:xfrm>
            <a:off x="3950757" y="1940606"/>
            <a:ext cx="4320480" cy="792088"/>
          </a:xfrm>
          <a:prstGeom prst="round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200" b="1" dirty="0">
                <a:solidFill>
                  <a:schemeClr val="tx1"/>
                </a:solidFill>
                <a:latin typeface="Calibri" panose="020F0502020204030204" pitchFamily="34" charset="0"/>
                <a:cs typeface="Calibri" panose="020F0502020204030204" pitchFamily="34" charset="0"/>
              </a:rPr>
              <a:t>Pagrindinis priėmimas</a:t>
            </a:r>
          </a:p>
        </p:txBody>
      </p:sp>
    </p:spTree>
    <p:extLst>
      <p:ext uri="{BB962C8B-B14F-4D97-AF65-F5344CB8AC3E}">
        <p14:creationId xmlns:p14="http://schemas.microsoft.com/office/powerpoint/2010/main" val="1786337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32</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46798" y="528319"/>
            <a:ext cx="7976092" cy="1007517"/>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2024 M. STUDENTŲ PRIĖMIMO PAGRINDINIAI PRINCIPAI</a:t>
            </a:r>
          </a:p>
        </p:txBody>
      </p:sp>
      <p:pic>
        <p:nvPicPr>
          <p:cNvPr id="6" name="Picture 5">
            <a:extLst>
              <a:ext uri="{FF2B5EF4-FFF2-40B4-BE49-F238E27FC236}">
                <a16:creationId xmlns:a16="http://schemas.microsoft.com/office/drawing/2014/main" id="{823DCE43-9299-4701-8368-DDED2C13CB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8073" y="5892448"/>
            <a:ext cx="2162175"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lowchart: Alternate Process 6">
            <a:extLst>
              <a:ext uri="{FF2B5EF4-FFF2-40B4-BE49-F238E27FC236}">
                <a16:creationId xmlns:a16="http://schemas.microsoft.com/office/drawing/2014/main" id="{14E57212-7306-4612-9550-BEC2CA5C6686}"/>
              </a:ext>
            </a:extLst>
          </p:cNvPr>
          <p:cNvSpPr/>
          <p:nvPr/>
        </p:nvSpPr>
        <p:spPr>
          <a:xfrm>
            <a:off x="2405849" y="1880932"/>
            <a:ext cx="6942337" cy="862268"/>
          </a:xfrm>
          <a:prstGeom prst="flowChartAlternateProcess">
            <a:avLst/>
          </a:prstGeom>
          <a:noFill/>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lt-LT" sz="3200" b="1" dirty="0">
                <a:solidFill>
                  <a:schemeClr val="tx1"/>
                </a:solidFill>
                <a:latin typeface="Calibri" panose="020F0502020204030204" pitchFamily="34" charset="0"/>
                <a:cs typeface="Calibri" panose="020F0502020204030204" pitchFamily="34" charset="0"/>
              </a:rPr>
              <a:t>Papildomas Priėmimas</a:t>
            </a:r>
            <a:r>
              <a:rPr lang="en-US" sz="3200" b="1" dirty="0">
                <a:solidFill>
                  <a:schemeClr val="tx1"/>
                </a:solidFill>
                <a:latin typeface="Calibri" panose="020F0502020204030204" pitchFamily="34" charset="0"/>
                <a:cs typeface="Calibri" panose="020F0502020204030204" pitchFamily="34" charset="0"/>
              </a:rPr>
              <a:t> </a:t>
            </a:r>
            <a:r>
              <a:rPr lang="lt-LT" sz="3200" b="1" dirty="0">
                <a:solidFill>
                  <a:schemeClr val="tx1"/>
                </a:solidFill>
                <a:latin typeface="Calibri" panose="020F0502020204030204" pitchFamily="34" charset="0"/>
                <a:cs typeface="Calibri" panose="020F0502020204030204" pitchFamily="34" charset="0"/>
              </a:rPr>
              <a:t>I ir II turai</a:t>
            </a:r>
          </a:p>
        </p:txBody>
      </p:sp>
      <p:sp>
        <p:nvSpPr>
          <p:cNvPr id="8" name="Flowchart: Alternate Process 7">
            <a:extLst>
              <a:ext uri="{FF2B5EF4-FFF2-40B4-BE49-F238E27FC236}">
                <a16:creationId xmlns:a16="http://schemas.microsoft.com/office/drawing/2014/main" id="{34312C2E-1DDF-47E2-B5CA-F73C2ADBC7C1}"/>
              </a:ext>
            </a:extLst>
          </p:cNvPr>
          <p:cNvSpPr/>
          <p:nvPr/>
        </p:nvSpPr>
        <p:spPr>
          <a:xfrm>
            <a:off x="1934313" y="3070997"/>
            <a:ext cx="7914016" cy="2808312"/>
          </a:xfrm>
          <a:prstGeom prst="flowChartAlternateProcess">
            <a:avLst/>
          </a:prstGeom>
          <a:noFill/>
          <a:ln w="38100">
            <a:solidFill>
              <a:schemeClr val="accent2"/>
            </a:solidFill>
          </a:ln>
        </p:spPr>
        <p:style>
          <a:lnRef idx="2">
            <a:schemeClr val="accent1"/>
          </a:lnRef>
          <a:fillRef idx="1">
            <a:schemeClr val="lt1"/>
          </a:fillRef>
          <a:effectRef idx="0">
            <a:schemeClr val="accent1"/>
          </a:effectRef>
          <a:fontRef idx="minor">
            <a:schemeClr val="dk1"/>
          </a:fontRef>
        </p:style>
        <p:txBody>
          <a:bodyPr rtlCol="0" anchor="ctr"/>
          <a:lstStyle/>
          <a:p>
            <a:pPr marL="742950" lvl="1" indent="-285750">
              <a:buFont typeface="Arial" pitchFamily="34" charset="0"/>
              <a:buChar char="•"/>
            </a:pPr>
            <a:r>
              <a:rPr lang="lt-LT" sz="3200" b="1" dirty="0">
                <a:solidFill>
                  <a:schemeClr val="tx1"/>
                </a:solidFill>
                <a:latin typeface="Calibri" panose="020F0502020204030204" pitchFamily="34" charset="0"/>
                <a:cs typeface="Calibri" panose="020F0502020204030204" pitchFamily="34" charset="0"/>
              </a:rPr>
              <a:t>gali dalyvauti visi asmenys;</a:t>
            </a:r>
          </a:p>
          <a:p>
            <a:pPr marL="742950" lvl="1" indent="-285750">
              <a:buFont typeface="Arial" pitchFamily="34" charset="0"/>
              <a:buChar char="•"/>
            </a:pPr>
            <a:r>
              <a:rPr lang="lt-LT" sz="3200" b="1" dirty="0">
                <a:solidFill>
                  <a:schemeClr val="tx1"/>
                </a:solidFill>
                <a:latin typeface="Calibri" panose="020F0502020204030204" pitchFamily="34" charset="0"/>
                <a:cs typeface="Calibri" panose="020F0502020204030204" pitchFamily="34" charset="0"/>
              </a:rPr>
              <a:t>teikiamas naujas iki 6 pageidavimų prašymas; </a:t>
            </a:r>
          </a:p>
          <a:p>
            <a:pPr marL="742950" lvl="1" indent="-285750">
              <a:buFont typeface="Arial" pitchFamily="34" charset="0"/>
              <a:buChar char="•"/>
            </a:pPr>
            <a:r>
              <a:rPr lang="lt-LT" sz="3200" b="1" dirty="0">
                <a:solidFill>
                  <a:schemeClr val="tx1"/>
                </a:solidFill>
                <a:latin typeface="Calibri" panose="020F0502020204030204" pitchFamily="34" charset="0"/>
                <a:cs typeface="Calibri" panose="020F0502020204030204" pitchFamily="34" charset="0"/>
              </a:rPr>
              <a:t>konkurse pasiūloma viena VF, VNF/ST arba VNF vieta.</a:t>
            </a:r>
            <a:endParaRPr lang="en-US" sz="32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1288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33</a:t>
            </a:r>
            <a:r>
              <a:rPr lang="en-LT" dirty="0"/>
              <a:t>.</a:t>
            </a:r>
          </a:p>
        </p:txBody>
      </p:sp>
      <p:graphicFrame>
        <p:nvGraphicFramePr>
          <p:cNvPr id="6" name="Table 5">
            <a:extLst>
              <a:ext uri="{FF2B5EF4-FFF2-40B4-BE49-F238E27FC236}">
                <a16:creationId xmlns:a16="http://schemas.microsoft.com/office/drawing/2014/main" id="{9EFEB6B3-F125-4163-8636-F2EB168A1334}"/>
              </a:ext>
            </a:extLst>
          </p:cNvPr>
          <p:cNvGraphicFramePr>
            <a:graphicFrameLocks noGrp="1"/>
          </p:cNvGraphicFramePr>
          <p:nvPr>
            <p:extLst>
              <p:ext uri="{D42A27DB-BD31-4B8C-83A1-F6EECF244321}">
                <p14:modId xmlns:p14="http://schemas.microsoft.com/office/powerpoint/2010/main" val="1178771378"/>
              </p:ext>
            </p:extLst>
          </p:nvPr>
        </p:nvGraphicFramePr>
        <p:xfrm>
          <a:off x="1251751" y="1628801"/>
          <a:ext cx="9641153" cy="3675886"/>
        </p:xfrm>
        <a:graphic>
          <a:graphicData uri="http://schemas.openxmlformats.org/drawingml/2006/table">
            <a:tbl>
              <a:tblPr firstCol="1" bandRow="1">
                <a:tableStyleId>{5DA37D80-6434-44D0-A028-1B22A696006F}</a:tableStyleId>
              </a:tblPr>
              <a:tblGrid>
                <a:gridCol w="457313">
                  <a:extLst>
                    <a:ext uri="{9D8B030D-6E8A-4147-A177-3AD203B41FA5}">
                      <a16:colId xmlns:a16="http://schemas.microsoft.com/office/drawing/2014/main" val="20000"/>
                    </a:ext>
                  </a:extLst>
                </a:gridCol>
                <a:gridCol w="769798">
                  <a:extLst>
                    <a:ext uri="{9D8B030D-6E8A-4147-A177-3AD203B41FA5}">
                      <a16:colId xmlns:a16="http://schemas.microsoft.com/office/drawing/2014/main" val="20001"/>
                    </a:ext>
                  </a:extLst>
                </a:gridCol>
                <a:gridCol w="1669206">
                  <a:extLst>
                    <a:ext uri="{9D8B030D-6E8A-4147-A177-3AD203B41FA5}">
                      <a16:colId xmlns:a16="http://schemas.microsoft.com/office/drawing/2014/main" val="20002"/>
                    </a:ext>
                  </a:extLst>
                </a:gridCol>
                <a:gridCol w="914627">
                  <a:extLst>
                    <a:ext uri="{9D8B030D-6E8A-4147-A177-3AD203B41FA5}">
                      <a16:colId xmlns:a16="http://schemas.microsoft.com/office/drawing/2014/main" val="20003"/>
                    </a:ext>
                  </a:extLst>
                </a:gridCol>
                <a:gridCol w="838408">
                  <a:extLst>
                    <a:ext uri="{9D8B030D-6E8A-4147-A177-3AD203B41FA5}">
                      <a16:colId xmlns:a16="http://schemas.microsoft.com/office/drawing/2014/main" val="20004"/>
                    </a:ext>
                  </a:extLst>
                </a:gridCol>
                <a:gridCol w="914627">
                  <a:extLst>
                    <a:ext uri="{9D8B030D-6E8A-4147-A177-3AD203B41FA5}">
                      <a16:colId xmlns:a16="http://schemas.microsoft.com/office/drawing/2014/main" val="20005"/>
                    </a:ext>
                  </a:extLst>
                </a:gridCol>
                <a:gridCol w="990846">
                  <a:extLst>
                    <a:ext uri="{9D8B030D-6E8A-4147-A177-3AD203B41FA5}">
                      <a16:colId xmlns:a16="http://schemas.microsoft.com/office/drawing/2014/main" val="20006"/>
                    </a:ext>
                  </a:extLst>
                </a:gridCol>
                <a:gridCol w="1067065">
                  <a:extLst>
                    <a:ext uri="{9D8B030D-6E8A-4147-A177-3AD203B41FA5}">
                      <a16:colId xmlns:a16="http://schemas.microsoft.com/office/drawing/2014/main" val="20007"/>
                    </a:ext>
                  </a:extLst>
                </a:gridCol>
                <a:gridCol w="2019263">
                  <a:extLst>
                    <a:ext uri="{9D8B030D-6E8A-4147-A177-3AD203B41FA5}">
                      <a16:colId xmlns:a16="http://schemas.microsoft.com/office/drawing/2014/main" val="20008"/>
                    </a:ext>
                  </a:extLst>
                </a:gridCol>
              </a:tblGrid>
              <a:tr h="496883">
                <a:tc rowSpan="2">
                  <a:txBody>
                    <a:bodyPr/>
                    <a:lstStyle/>
                    <a:p>
                      <a:pPr algn="ctr">
                        <a:lnSpc>
                          <a:spcPct val="115000"/>
                        </a:lnSpc>
                        <a:spcAft>
                          <a:spcPts val="0"/>
                        </a:spcAft>
                      </a:pPr>
                      <a:r>
                        <a:rPr lang="lt-LT" sz="2000" b="0" dirty="0" err="1">
                          <a:solidFill>
                            <a:schemeClr val="bg1"/>
                          </a:solidFill>
                          <a:effectLst/>
                          <a:latin typeface="Calibri" panose="020F0502020204030204" pitchFamily="34" charset="0"/>
                          <a:cs typeface="Calibri" panose="020F0502020204030204" pitchFamily="34" charset="0"/>
                        </a:rPr>
                        <a:t>Eil</a:t>
                      </a:r>
                      <a:r>
                        <a:rPr lang="lt-LT" sz="2000" b="0" dirty="0">
                          <a:solidFill>
                            <a:schemeClr val="bg1"/>
                          </a:solidFill>
                          <a:effectLst/>
                          <a:latin typeface="Calibri" panose="020F0502020204030204" pitchFamily="34" charset="0"/>
                          <a:cs typeface="Calibri" panose="020F0502020204030204" pitchFamily="34" charset="0"/>
                        </a:rPr>
                        <a:t>. </a:t>
                      </a:r>
                      <a:r>
                        <a:rPr lang="lt-LT" sz="2000" b="0" dirty="0" err="1">
                          <a:solidFill>
                            <a:schemeClr val="bg1"/>
                          </a:solidFill>
                          <a:effectLst/>
                          <a:latin typeface="Calibri" panose="020F0502020204030204" pitchFamily="34" charset="0"/>
                          <a:cs typeface="Calibri" panose="020F0502020204030204" pitchFamily="34" charset="0"/>
                        </a:rPr>
                        <a:t>Nr</a:t>
                      </a:r>
                      <a:r>
                        <a:rPr lang="lt-LT" sz="2000" b="0" dirty="0">
                          <a:solidFill>
                            <a:schemeClr val="bg1"/>
                          </a:solidFill>
                          <a:effectLst/>
                          <a:latin typeface="Calibri" panose="020F0502020204030204" pitchFamily="34" charset="0"/>
                          <a:cs typeface="Calibri" panose="020F0502020204030204" pitchFamily="34" charset="0"/>
                        </a:rPr>
                        <a:t>.</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432"/>
                    </a:solidFill>
                  </a:tcPr>
                </a:tc>
                <a:tc rowSpan="2">
                  <a:txBody>
                    <a:bodyPr/>
                    <a:lstStyle/>
                    <a:p>
                      <a:pPr algn="ctr">
                        <a:lnSpc>
                          <a:spcPct val="115000"/>
                        </a:lnSpc>
                        <a:spcAft>
                          <a:spcPts val="0"/>
                        </a:spcAft>
                      </a:pPr>
                      <a:r>
                        <a:rPr lang="lt-LT" sz="2000" b="0" dirty="0" err="1">
                          <a:solidFill>
                            <a:schemeClr val="bg1"/>
                          </a:solidFill>
                          <a:effectLst/>
                          <a:latin typeface="Calibri" panose="020F0502020204030204" pitchFamily="34" charset="0"/>
                          <a:cs typeface="Calibri" panose="020F0502020204030204" pitchFamily="34" charset="0"/>
                        </a:rPr>
                        <a:t>Aukš</a:t>
                      </a:r>
                      <a:r>
                        <a:rPr lang="lt-LT" sz="2000" b="0" dirty="0">
                          <a:solidFill>
                            <a:schemeClr val="bg1"/>
                          </a:solidFill>
                          <a:effectLst/>
                          <a:latin typeface="Calibri" panose="020F0502020204030204" pitchFamily="34" charset="0"/>
                          <a:cs typeface="Calibri" panose="020F0502020204030204" pitchFamily="34" charset="0"/>
                        </a:rPr>
                        <a:t>-</a:t>
                      </a:r>
                    </a:p>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toji   m-kla</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rowSpan="2">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Studijų programa</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rowSpan="2">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Finan-</a:t>
                      </a:r>
                      <a:r>
                        <a:rPr lang="lt-LT" sz="2000" b="0" dirty="0" err="1">
                          <a:solidFill>
                            <a:schemeClr val="bg1"/>
                          </a:solidFill>
                          <a:effectLst/>
                          <a:latin typeface="Calibri" panose="020F0502020204030204" pitchFamily="34" charset="0"/>
                          <a:cs typeface="Calibri" panose="020F0502020204030204" pitchFamily="34" charset="0"/>
                        </a:rPr>
                        <a:t>sav</a:t>
                      </a:r>
                      <a:r>
                        <a:rPr lang="lt-LT" sz="2000" b="0" dirty="0">
                          <a:solidFill>
                            <a:schemeClr val="bg1"/>
                          </a:solidFill>
                          <a:effectLst/>
                          <a:latin typeface="Calibri" panose="020F0502020204030204" pitchFamily="34" charset="0"/>
                          <a:cs typeface="Calibri" panose="020F0502020204030204" pitchFamily="34" charset="0"/>
                        </a:rPr>
                        <a:t>.</a:t>
                      </a:r>
                      <a:r>
                        <a:rPr lang="lt-LT" sz="2000" b="0" baseline="0" dirty="0">
                          <a:solidFill>
                            <a:schemeClr val="bg1"/>
                          </a:solidFill>
                          <a:effectLst/>
                          <a:latin typeface="Calibri" panose="020F0502020204030204" pitchFamily="34" charset="0"/>
                          <a:cs typeface="Calibri" panose="020F0502020204030204" pitchFamily="34" charset="0"/>
                        </a:rPr>
                        <a:t> pobūdis</a:t>
                      </a:r>
                      <a:endParaRPr lang="lt-LT" sz="2000" b="0"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gridSpan="2">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Studijų forma</a:t>
                      </a:r>
                      <a:endParaRPr lang="lt-LT" sz="2000" b="0" dirty="0">
                        <a:ln>
                          <a:solidFill>
                            <a:schemeClr val="bg1"/>
                          </a:solidFill>
                        </a:ln>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hMerge="1">
                  <a:txBody>
                    <a:bodyPr/>
                    <a:lstStyle/>
                    <a:p>
                      <a:pPr algn="ctr">
                        <a:lnSpc>
                          <a:spcPct val="115000"/>
                        </a:lnSpc>
                        <a:spcAft>
                          <a:spcPts val="0"/>
                        </a:spcAft>
                      </a:pPr>
                      <a:endParaRPr lang="lt-LT" sz="2000" b="0" dirty="0">
                        <a:solidFill>
                          <a:schemeClr val="bg1"/>
                        </a:solidFill>
                        <a:effectLs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496C"/>
                    </a:solidFill>
                  </a:tcPr>
                </a:tc>
                <a:tc rowSpan="2">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Balas geriau-</a:t>
                      </a:r>
                      <a:r>
                        <a:rPr lang="lt-LT" sz="2000" b="0" dirty="0" err="1">
                          <a:solidFill>
                            <a:schemeClr val="bg1"/>
                          </a:solidFill>
                          <a:effectLst/>
                          <a:latin typeface="Calibri" panose="020F0502020204030204" pitchFamily="34" charset="0"/>
                          <a:cs typeface="Calibri" panose="020F0502020204030204" pitchFamily="34" charset="0"/>
                        </a:rPr>
                        <a:t>siųjų</a:t>
                      </a:r>
                      <a:r>
                        <a:rPr lang="lt-LT" sz="2000" b="0" dirty="0">
                          <a:solidFill>
                            <a:schemeClr val="bg1"/>
                          </a:solidFill>
                          <a:effectLst/>
                          <a:latin typeface="Calibri" panose="020F0502020204030204" pitchFamily="34" charset="0"/>
                          <a:cs typeface="Calibri" panose="020F0502020204030204" pitchFamily="34" charset="0"/>
                        </a:rPr>
                        <a:t> eilėje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rowSpan="2">
                  <a:txBody>
                    <a:bodyPr/>
                    <a:lstStyle/>
                    <a:p>
                      <a:pPr algn="ctr">
                        <a:lnSpc>
                          <a:spcPct val="115000"/>
                        </a:lnSpc>
                        <a:spcAft>
                          <a:spcPts val="0"/>
                        </a:spcAft>
                      </a:pPr>
                      <a:r>
                        <a:rPr lang="lt-LT" sz="2000" b="0" dirty="0" err="1">
                          <a:solidFill>
                            <a:schemeClr val="bg1"/>
                          </a:solidFill>
                          <a:effectLst/>
                          <a:latin typeface="Calibri" panose="020F0502020204030204" pitchFamily="34" charset="0"/>
                          <a:cs typeface="Calibri" panose="020F0502020204030204" pitchFamily="34" charset="0"/>
                        </a:rPr>
                        <a:t>Konk</a:t>
                      </a:r>
                      <a:r>
                        <a:rPr lang="lt-LT" sz="2000" b="0" dirty="0">
                          <a:solidFill>
                            <a:schemeClr val="bg1"/>
                          </a:solidFill>
                          <a:effectLst/>
                          <a:latin typeface="Calibri" panose="020F0502020204030204" pitchFamily="34" charset="0"/>
                          <a:cs typeface="Calibri" panose="020F0502020204030204" pitchFamily="34" charset="0"/>
                        </a:rPr>
                        <a:t>.</a:t>
                      </a:r>
                    </a:p>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balas AM </a:t>
                      </a:r>
                      <a:r>
                        <a:rPr lang="lt-LT" sz="2000" b="0" dirty="0" err="1">
                          <a:solidFill>
                            <a:schemeClr val="bg1"/>
                          </a:solidFill>
                          <a:effectLst/>
                          <a:latin typeface="Calibri" panose="020F0502020204030204" pitchFamily="34" charset="0"/>
                          <a:cs typeface="Calibri" panose="020F0502020204030204" pitchFamily="34" charset="0"/>
                        </a:rPr>
                        <a:t>progra-moje</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rowSpan="2">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Kvietimas</a:t>
                      </a:r>
                    </a:p>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studijuoti</a:t>
                      </a: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F6432"/>
                    </a:solidFill>
                  </a:tcPr>
                </a:tc>
                <a:extLst>
                  <a:ext uri="{0D108BD9-81ED-4DB2-BD59-A6C34878D82A}">
                    <a16:rowId xmlns:a16="http://schemas.microsoft.com/office/drawing/2014/main" val="10000"/>
                  </a:ext>
                </a:extLst>
              </a:tr>
              <a:tr h="943197">
                <a:tc vMerge="1">
                  <a:txBody>
                    <a:bodyPr/>
                    <a:lstStyle/>
                    <a:p>
                      <a:endParaRPr lang="lt-LT"/>
                    </a:p>
                  </a:txBody>
                  <a:tcPr/>
                </a:tc>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000" b="0" dirty="0">
                          <a:solidFill>
                            <a:schemeClr val="bg1"/>
                          </a:solidFill>
                          <a:effectLst/>
                          <a:latin typeface="Calibri" panose="020F0502020204030204" pitchFamily="34" charset="0"/>
                          <a:cs typeface="Calibri" panose="020F0502020204030204" pitchFamily="34" charset="0"/>
                        </a:rPr>
                        <a:t>1 </a:t>
                      </a:r>
                      <a:r>
                        <a:rPr lang="lt-LT" sz="2000" b="0" dirty="0" err="1">
                          <a:solidFill>
                            <a:schemeClr val="bg1"/>
                          </a:solidFill>
                          <a:effectLst/>
                          <a:latin typeface="Calibri" panose="020F0502020204030204" pitchFamily="34" charset="0"/>
                          <a:cs typeface="Calibri" panose="020F0502020204030204" pitchFamily="34" charset="0"/>
                        </a:rPr>
                        <a:t>prior</a:t>
                      </a:r>
                      <a:r>
                        <a:rPr lang="lt-LT" sz="2000" b="0" dirty="0">
                          <a:solidFill>
                            <a:schemeClr val="bg1"/>
                          </a:solidFill>
                          <a:effectLst/>
                          <a:latin typeface="Calibri" panose="020F0502020204030204" pitchFamily="34" charset="0"/>
                          <a:cs typeface="Calibri" panose="020F0502020204030204" pitchFamily="34" charset="0"/>
                        </a:rPr>
                        <a:t>.</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432"/>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000" b="0" dirty="0">
                          <a:solidFill>
                            <a:schemeClr val="bg1"/>
                          </a:solidFill>
                          <a:effectLst/>
                          <a:latin typeface="Calibri" panose="020F0502020204030204" pitchFamily="34" charset="0"/>
                          <a:cs typeface="Calibri" panose="020F0502020204030204" pitchFamily="34" charset="0"/>
                        </a:rPr>
                        <a:t>2 </a:t>
                      </a:r>
                      <a:r>
                        <a:rPr lang="lt-LT" sz="2000" b="0" dirty="0" err="1">
                          <a:solidFill>
                            <a:schemeClr val="bg1"/>
                          </a:solidFill>
                          <a:effectLst/>
                          <a:latin typeface="Calibri" panose="020F0502020204030204" pitchFamily="34" charset="0"/>
                          <a:cs typeface="Calibri" panose="020F0502020204030204" pitchFamily="34" charset="0"/>
                        </a:rPr>
                        <a:t>prior</a:t>
                      </a:r>
                      <a:r>
                        <a:rPr lang="lt-LT" sz="2000" b="0" dirty="0">
                          <a:solidFill>
                            <a:schemeClr val="bg1"/>
                          </a:solidFill>
                          <a:effectLst/>
                          <a:latin typeface="Calibri" panose="020F0502020204030204" pitchFamily="34" charset="0"/>
                          <a:cs typeface="Calibri" panose="020F0502020204030204" pitchFamily="34" charset="0"/>
                        </a:rPr>
                        <a:t>.</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432"/>
                    </a:solidFill>
                  </a:tcPr>
                </a:tc>
                <a:tc vMerge="1">
                  <a:txBody>
                    <a:bodyPr/>
                    <a:lstStyle/>
                    <a:p>
                      <a:endParaRPr lang="lt-LT"/>
                    </a:p>
                  </a:txBody>
                  <a:tcPr/>
                </a:tc>
                <a:tc vMerge="1">
                  <a:txBody>
                    <a:bodyPr/>
                    <a:lstStyle/>
                    <a:p>
                      <a:endParaRPr lang="lt-LT"/>
                    </a:p>
                  </a:txBody>
                  <a:tcPr/>
                </a:tc>
                <a:tc vMerge="1">
                  <a:txBody>
                    <a:bodyPr/>
                    <a:lstStyle/>
                    <a:p>
                      <a:endParaRPr lang="lt-LT"/>
                    </a:p>
                  </a:txBody>
                  <a:tcPr/>
                </a:tc>
                <a:extLst>
                  <a:ext uri="{0D108BD9-81ED-4DB2-BD59-A6C34878D82A}">
                    <a16:rowId xmlns:a16="http://schemas.microsoft.com/office/drawing/2014/main" val="10001"/>
                  </a:ext>
                </a:extLst>
              </a:tr>
              <a:tr h="529996">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1</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A</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Programa 1</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dirty="0">
                          <a:solidFill>
                            <a:schemeClr val="tx1"/>
                          </a:solidFill>
                          <a:effectLst/>
                          <a:latin typeface="Calibri" panose="020F0502020204030204" pitchFamily="34" charset="0"/>
                          <a:ea typeface="Calibri"/>
                          <a:cs typeface="Calibri" panose="020F0502020204030204" pitchFamily="34" charset="0"/>
                        </a:rPr>
                        <a:t>I</a:t>
                      </a: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9,02</a:t>
                      </a: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10,02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360040">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A</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Programa 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err="1">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400" b="0" dirty="0">
                          <a:solidFill>
                            <a:schemeClr val="tx1"/>
                          </a:solidFill>
                          <a:effectLst/>
                          <a:latin typeface="Calibri" panose="020F0502020204030204" pitchFamily="34" charset="0"/>
                          <a:ea typeface="Calibri"/>
                          <a:cs typeface="Calibri" panose="020F0502020204030204" pitchFamily="34" charset="0"/>
                        </a:rPr>
                        <a:t>-</a:t>
                      </a: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9,02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9,02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3"/>
                  </a:ext>
                </a:extLst>
              </a:tr>
              <a:tr h="396165">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3</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A</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Programa 3</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err="1">
                          <a:solidFill>
                            <a:schemeClr val="tx1"/>
                          </a:solidFill>
                          <a:effectLst/>
                          <a:latin typeface="Calibri" panose="020F0502020204030204" pitchFamily="34" charset="0"/>
                          <a:ea typeface="Calibri"/>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I</a:t>
                      </a: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400" b="0" dirty="0">
                          <a:solidFill>
                            <a:schemeClr val="tx1"/>
                          </a:solidFill>
                          <a:effectLst/>
                          <a:latin typeface="Calibri" panose="020F0502020204030204" pitchFamily="34" charset="0"/>
                          <a:cs typeface="Calibri" panose="020F0502020204030204" pitchFamily="34" charset="0"/>
                        </a:rPr>
                        <a:t>9,02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400" b="0" dirty="0">
                          <a:solidFill>
                            <a:schemeClr val="tx1"/>
                          </a:solidFill>
                          <a:effectLst/>
                          <a:latin typeface="Calibri" panose="020F0502020204030204" pitchFamily="34" charset="0"/>
                          <a:cs typeface="Calibri" panose="020F0502020204030204" pitchFamily="34" charset="0"/>
                        </a:rPr>
                        <a:t>10,02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4"/>
                  </a:ext>
                </a:extLst>
              </a:tr>
              <a:tr h="335581">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4</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B</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Programa 1</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err="1">
                          <a:solidFill>
                            <a:schemeClr val="tx1"/>
                          </a:solidFill>
                          <a:effectLst/>
                          <a:latin typeface="Calibri" panose="020F0502020204030204" pitchFamily="34" charset="0"/>
                          <a:ea typeface="Calibri"/>
                          <a:cs typeface="Calibri" panose="020F0502020204030204" pitchFamily="34" charset="0"/>
                        </a:rPr>
                        <a:t>vnf</a:t>
                      </a:r>
                      <a:r>
                        <a:rPr lang="lt-LT" sz="2400" b="1" dirty="0">
                          <a:solidFill>
                            <a:schemeClr val="tx1"/>
                          </a:solidFill>
                          <a:effectLst/>
                          <a:latin typeface="Calibri" panose="020F0502020204030204" pitchFamily="34" charset="0"/>
                          <a:ea typeface="Calibri"/>
                          <a:cs typeface="Calibri" panose="020F0502020204030204" pitchFamily="34" charset="0"/>
                        </a:rPr>
                        <a:t>/</a:t>
                      </a:r>
                      <a:r>
                        <a:rPr lang="lt-LT" sz="2400" b="1" dirty="0" err="1">
                          <a:solidFill>
                            <a:schemeClr val="tx1"/>
                          </a:solidFill>
                          <a:effectLst/>
                          <a:latin typeface="Calibri" panose="020F0502020204030204" pitchFamily="34" charset="0"/>
                          <a:ea typeface="Calibri"/>
                          <a:cs typeface="Calibri" panose="020F0502020204030204" pitchFamily="34" charset="0"/>
                        </a:rPr>
                        <a:t>st</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NL(S)</a:t>
                      </a: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a:t>
                      </a: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8,96</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8,96</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endParaRPr lang="lt-LT" sz="24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5"/>
                  </a:ext>
                </a:extLst>
              </a:tr>
              <a:tr h="517799">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5</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B</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Programa 1</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err="1">
                          <a:solidFill>
                            <a:schemeClr val="tx1"/>
                          </a:solidFill>
                          <a:effectLst/>
                          <a:latin typeface="Calibri" panose="020F0502020204030204" pitchFamily="34" charset="0"/>
                          <a:cs typeface="Calibri" panose="020F0502020204030204" pitchFamily="34" charset="0"/>
                        </a:rPr>
                        <a:t>vnf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a:t>
                      </a:r>
                    </a:p>
                  </a:txBody>
                  <a:tcPr marL="0" marR="0" marT="0" marB="0" anchor="ctr">
                    <a:solidFill>
                      <a:schemeClr val="bg1"/>
                    </a:solidFill>
                  </a:tcPr>
                </a:tc>
                <a:tc>
                  <a:txBody>
                    <a:bodyPr/>
                    <a:lstStyle/>
                    <a:p>
                      <a:pPr algn="ctr">
                        <a:lnSpc>
                          <a:spcPct val="115000"/>
                        </a:lnSpc>
                        <a:spcAft>
                          <a:spcPts val="0"/>
                        </a:spcAft>
                      </a:pP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8,96</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endParaRPr lang="lt-LT" sz="24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6"/>
                  </a:ext>
                </a:extLst>
              </a:tr>
            </a:tbl>
          </a:graphicData>
        </a:graphic>
      </p:graphicFrame>
      <p:sp>
        <p:nvSpPr>
          <p:cNvPr id="7" name="TextBox 6">
            <a:extLst>
              <a:ext uri="{FF2B5EF4-FFF2-40B4-BE49-F238E27FC236}">
                <a16:creationId xmlns:a16="http://schemas.microsoft.com/office/drawing/2014/main" id="{A2BDE8D1-AAE3-402E-A7A5-A8E2A6B232AF}"/>
              </a:ext>
            </a:extLst>
          </p:cNvPr>
          <p:cNvSpPr txBox="1"/>
          <p:nvPr/>
        </p:nvSpPr>
        <p:spPr>
          <a:xfrm>
            <a:off x="1559496" y="5624289"/>
            <a:ext cx="7540932" cy="923330"/>
          </a:xfrm>
          <a:prstGeom prst="rect">
            <a:avLst/>
          </a:prstGeom>
          <a:noFill/>
        </p:spPr>
        <p:txBody>
          <a:bodyPr wrap="square" rtlCol="0">
            <a:spAutoFit/>
          </a:bodyPr>
          <a:lstStyle/>
          <a:p>
            <a:r>
              <a:rPr lang="lt-LT" dirty="0">
                <a:latin typeface="Calibri" panose="020F0502020204030204" pitchFamily="34" charset="0"/>
                <a:cs typeface="Calibri" panose="020F0502020204030204" pitchFamily="34" charset="0"/>
              </a:rPr>
              <a:t>NL(S) – nuolatinės studijos, vykdomos sesijiniu tvarkaraščiu;</a:t>
            </a:r>
          </a:p>
          <a:p>
            <a:r>
              <a:rPr lang="lt-LT" dirty="0">
                <a:latin typeface="Calibri" panose="020F0502020204030204" pitchFamily="34" charset="0"/>
                <a:cs typeface="Calibri" panose="020F0502020204030204" pitchFamily="34" charset="0"/>
              </a:rPr>
              <a:t>NL(V) – vakarinės  studijos, vykdomos sesijiniu tvarkaraščiu;</a:t>
            </a:r>
          </a:p>
          <a:p>
            <a:r>
              <a:rPr lang="lt-LT" dirty="0">
                <a:latin typeface="Calibri" panose="020F0502020204030204" pitchFamily="34" charset="0"/>
                <a:cs typeface="Calibri" panose="020F0502020204030204" pitchFamily="34" charset="0"/>
              </a:rPr>
              <a:t>I(S) – ištęstinės studijos, vykdomos sesijiniu tvarkaraščiu.</a:t>
            </a:r>
          </a:p>
        </p:txBody>
      </p:sp>
      <p:sp>
        <p:nvSpPr>
          <p:cNvPr id="8" name="Rectangle 9">
            <a:extLst>
              <a:ext uri="{FF2B5EF4-FFF2-40B4-BE49-F238E27FC236}">
                <a16:creationId xmlns:a16="http://schemas.microsoft.com/office/drawing/2014/main" id="{CE9A11BD-36C3-40EE-9E1C-C13121F1FEEE}"/>
              </a:ext>
            </a:extLst>
          </p:cNvPr>
          <p:cNvSpPr>
            <a:spLocks noChangeArrowheads="1"/>
          </p:cNvSpPr>
          <p:nvPr/>
        </p:nvSpPr>
        <p:spPr bwMode="auto">
          <a:xfrm>
            <a:off x="1524000" y="548680"/>
            <a:ext cx="9144000" cy="584200"/>
          </a:xfrm>
          <a:prstGeom prst="rect">
            <a:avLst/>
          </a:prstGeom>
          <a:noFill/>
          <a:ln>
            <a:noFill/>
          </a:ln>
          <a:effectLst/>
          <a:ex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lt-LT" sz="3200" b="1" dirty="0">
                <a:solidFill>
                  <a:schemeClr val="tx1"/>
                </a:solidFill>
                <a:latin typeface="Calibri" panose="020F0502020204030204" pitchFamily="34" charset="0"/>
                <a:cs typeface="Calibri" panose="020F0502020204030204" pitchFamily="34" charset="0"/>
              </a:rPr>
              <a:t>BENDROJO PRIĖMIMO PRAŠYMAS</a:t>
            </a:r>
          </a:p>
        </p:txBody>
      </p:sp>
    </p:spTree>
    <p:extLst>
      <p:ext uri="{BB962C8B-B14F-4D97-AF65-F5344CB8AC3E}">
        <p14:creationId xmlns:p14="http://schemas.microsoft.com/office/powerpoint/2010/main" val="2314518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34</a:t>
            </a:r>
            <a:r>
              <a:rPr lang="en-LT" dirty="0"/>
              <a:t>.</a:t>
            </a:r>
          </a:p>
        </p:txBody>
      </p:sp>
      <p:graphicFrame>
        <p:nvGraphicFramePr>
          <p:cNvPr id="5" name="Table 4">
            <a:extLst>
              <a:ext uri="{FF2B5EF4-FFF2-40B4-BE49-F238E27FC236}">
                <a16:creationId xmlns:a16="http://schemas.microsoft.com/office/drawing/2014/main" id="{24B0AACE-55D4-4CAC-A10B-613EDA3323FE}"/>
              </a:ext>
            </a:extLst>
          </p:cNvPr>
          <p:cNvGraphicFramePr>
            <a:graphicFrameLocks noGrp="1"/>
          </p:cNvGraphicFramePr>
          <p:nvPr>
            <p:extLst>
              <p:ext uri="{D42A27DB-BD31-4B8C-83A1-F6EECF244321}">
                <p14:modId xmlns:p14="http://schemas.microsoft.com/office/powerpoint/2010/main" val="1631849448"/>
              </p:ext>
            </p:extLst>
          </p:nvPr>
        </p:nvGraphicFramePr>
        <p:xfrm>
          <a:off x="1361440" y="1628801"/>
          <a:ext cx="9531463" cy="3794042"/>
        </p:xfrm>
        <a:graphic>
          <a:graphicData uri="http://schemas.openxmlformats.org/drawingml/2006/table">
            <a:tbl>
              <a:tblPr firstCol="1" bandRow="1">
                <a:tableStyleId>{5DA37D80-6434-44D0-A028-1B22A696006F}</a:tableStyleId>
              </a:tblPr>
              <a:tblGrid>
                <a:gridCol w="452110">
                  <a:extLst>
                    <a:ext uri="{9D8B030D-6E8A-4147-A177-3AD203B41FA5}">
                      <a16:colId xmlns:a16="http://schemas.microsoft.com/office/drawing/2014/main" val="20000"/>
                    </a:ext>
                  </a:extLst>
                </a:gridCol>
                <a:gridCol w="678166">
                  <a:extLst>
                    <a:ext uri="{9D8B030D-6E8A-4147-A177-3AD203B41FA5}">
                      <a16:colId xmlns:a16="http://schemas.microsoft.com/office/drawing/2014/main" val="20001"/>
                    </a:ext>
                  </a:extLst>
                </a:gridCol>
                <a:gridCol w="1733090">
                  <a:extLst>
                    <a:ext uri="{9D8B030D-6E8A-4147-A177-3AD203B41FA5}">
                      <a16:colId xmlns:a16="http://schemas.microsoft.com/office/drawing/2014/main" val="20002"/>
                    </a:ext>
                  </a:extLst>
                </a:gridCol>
                <a:gridCol w="904221">
                  <a:extLst>
                    <a:ext uri="{9D8B030D-6E8A-4147-A177-3AD203B41FA5}">
                      <a16:colId xmlns:a16="http://schemas.microsoft.com/office/drawing/2014/main" val="20003"/>
                    </a:ext>
                  </a:extLst>
                </a:gridCol>
                <a:gridCol w="828869">
                  <a:extLst>
                    <a:ext uri="{9D8B030D-6E8A-4147-A177-3AD203B41FA5}">
                      <a16:colId xmlns:a16="http://schemas.microsoft.com/office/drawing/2014/main" val="20004"/>
                    </a:ext>
                  </a:extLst>
                </a:gridCol>
                <a:gridCol w="904221">
                  <a:extLst>
                    <a:ext uri="{9D8B030D-6E8A-4147-A177-3AD203B41FA5}">
                      <a16:colId xmlns:a16="http://schemas.microsoft.com/office/drawing/2014/main" val="20005"/>
                    </a:ext>
                  </a:extLst>
                </a:gridCol>
                <a:gridCol w="979573">
                  <a:extLst>
                    <a:ext uri="{9D8B030D-6E8A-4147-A177-3AD203B41FA5}">
                      <a16:colId xmlns:a16="http://schemas.microsoft.com/office/drawing/2014/main" val="20006"/>
                    </a:ext>
                  </a:extLst>
                </a:gridCol>
                <a:gridCol w="1054924">
                  <a:extLst>
                    <a:ext uri="{9D8B030D-6E8A-4147-A177-3AD203B41FA5}">
                      <a16:colId xmlns:a16="http://schemas.microsoft.com/office/drawing/2014/main" val="20007"/>
                    </a:ext>
                  </a:extLst>
                </a:gridCol>
                <a:gridCol w="1996289">
                  <a:extLst>
                    <a:ext uri="{9D8B030D-6E8A-4147-A177-3AD203B41FA5}">
                      <a16:colId xmlns:a16="http://schemas.microsoft.com/office/drawing/2014/main" val="20008"/>
                    </a:ext>
                  </a:extLst>
                </a:gridCol>
              </a:tblGrid>
              <a:tr h="496883">
                <a:tc rowSpan="2">
                  <a:txBody>
                    <a:bodyPr/>
                    <a:lstStyle/>
                    <a:p>
                      <a:pPr algn="ctr">
                        <a:lnSpc>
                          <a:spcPct val="115000"/>
                        </a:lnSpc>
                        <a:spcAft>
                          <a:spcPts val="0"/>
                        </a:spcAft>
                      </a:pPr>
                      <a:r>
                        <a:rPr lang="lt-LT" sz="2000" b="0" dirty="0" err="1">
                          <a:solidFill>
                            <a:schemeClr val="bg1"/>
                          </a:solidFill>
                          <a:effectLst/>
                          <a:latin typeface="Calibri" panose="020F0502020204030204" pitchFamily="34" charset="0"/>
                          <a:cs typeface="Calibri" panose="020F0502020204030204" pitchFamily="34" charset="0"/>
                        </a:rPr>
                        <a:t>Eil</a:t>
                      </a:r>
                      <a:r>
                        <a:rPr lang="lt-LT" sz="2000" b="0" dirty="0">
                          <a:solidFill>
                            <a:schemeClr val="bg1"/>
                          </a:solidFill>
                          <a:effectLst/>
                          <a:latin typeface="Calibri" panose="020F0502020204030204" pitchFamily="34" charset="0"/>
                          <a:cs typeface="Calibri" panose="020F0502020204030204" pitchFamily="34" charset="0"/>
                        </a:rPr>
                        <a:t>. </a:t>
                      </a:r>
                      <a:r>
                        <a:rPr lang="lt-LT" sz="2000" b="0" dirty="0" err="1">
                          <a:solidFill>
                            <a:schemeClr val="bg1"/>
                          </a:solidFill>
                          <a:effectLst/>
                          <a:latin typeface="Calibri" panose="020F0502020204030204" pitchFamily="34" charset="0"/>
                          <a:cs typeface="Calibri" panose="020F0502020204030204" pitchFamily="34" charset="0"/>
                        </a:rPr>
                        <a:t>Nr</a:t>
                      </a:r>
                      <a:r>
                        <a:rPr lang="lt-LT" sz="2000" b="0" dirty="0">
                          <a:solidFill>
                            <a:schemeClr val="bg1"/>
                          </a:solidFill>
                          <a:effectLst/>
                          <a:latin typeface="Calibri" panose="020F0502020204030204" pitchFamily="34" charset="0"/>
                          <a:cs typeface="Calibri" panose="020F0502020204030204" pitchFamily="34" charset="0"/>
                        </a:rPr>
                        <a:t>.</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432"/>
                    </a:solidFill>
                  </a:tcPr>
                </a:tc>
                <a:tc rowSpan="2">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Auk-</a:t>
                      </a:r>
                    </a:p>
                    <a:p>
                      <a:pPr algn="ctr">
                        <a:lnSpc>
                          <a:spcPct val="115000"/>
                        </a:lnSpc>
                        <a:spcAft>
                          <a:spcPts val="0"/>
                        </a:spcAft>
                      </a:pPr>
                      <a:r>
                        <a:rPr lang="lt-LT" sz="2000" b="0" dirty="0" err="1">
                          <a:solidFill>
                            <a:schemeClr val="bg1"/>
                          </a:solidFill>
                          <a:effectLst/>
                          <a:latin typeface="Calibri" panose="020F0502020204030204" pitchFamily="34" charset="0"/>
                          <a:cs typeface="Calibri" panose="020F0502020204030204" pitchFamily="34" charset="0"/>
                        </a:rPr>
                        <a:t>štoji</a:t>
                      </a:r>
                      <a:r>
                        <a:rPr lang="lt-LT" sz="2000" b="0" dirty="0">
                          <a:solidFill>
                            <a:schemeClr val="bg1"/>
                          </a:solidFill>
                          <a:effectLst/>
                          <a:latin typeface="Calibri" panose="020F0502020204030204" pitchFamily="34" charset="0"/>
                          <a:cs typeface="Calibri" panose="020F0502020204030204" pitchFamily="34" charset="0"/>
                        </a:rPr>
                        <a:t> m-kla</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rowSpan="2">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Studijų programa</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rowSpan="2">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Finan-</a:t>
                      </a:r>
                      <a:r>
                        <a:rPr lang="lt-LT" sz="2000" b="0" dirty="0" err="1">
                          <a:solidFill>
                            <a:schemeClr val="bg1"/>
                          </a:solidFill>
                          <a:effectLst/>
                          <a:latin typeface="Calibri" panose="020F0502020204030204" pitchFamily="34" charset="0"/>
                          <a:cs typeface="Calibri" panose="020F0502020204030204" pitchFamily="34" charset="0"/>
                        </a:rPr>
                        <a:t>sav</a:t>
                      </a:r>
                      <a:r>
                        <a:rPr lang="lt-LT" sz="2000" b="0" dirty="0">
                          <a:solidFill>
                            <a:schemeClr val="bg1"/>
                          </a:solidFill>
                          <a:effectLst/>
                          <a:latin typeface="Calibri" panose="020F0502020204030204" pitchFamily="34" charset="0"/>
                          <a:cs typeface="Calibri" panose="020F0502020204030204" pitchFamily="34" charset="0"/>
                        </a:rPr>
                        <a:t>.</a:t>
                      </a:r>
                      <a:r>
                        <a:rPr lang="lt-LT" sz="2000" b="0" baseline="0" dirty="0">
                          <a:solidFill>
                            <a:schemeClr val="bg1"/>
                          </a:solidFill>
                          <a:effectLst/>
                          <a:latin typeface="Calibri" panose="020F0502020204030204" pitchFamily="34" charset="0"/>
                          <a:cs typeface="Calibri" panose="020F0502020204030204" pitchFamily="34" charset="0"/>
                        </a:rPr>
                        <a:t> pobūdis</a:t>
                      </a:r>
                      <a:endParaRPr lang="lt-LT" sz="2000" b="0"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gridSpan="2">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Studijų forma</a:t>
                      </a:r>
                      <a:endParaRPr lang="lt-LT" sz="2000" b="0" dirty="0">
                        <a:ln>
                          <a:solidFill>
                            <a:schemeClr val="bg1"/>
                          </a:solidFill>
                        </a:ln>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hMerge="1">
                  <a:txBody>
                    <a:bodyPr/>
                    <a:lstStyle/>
                    <a:p>
                      <a:pPr algn="ctr">
                        <a:lnSpc>
                          <a:spcPct val="115000"/>
                        </a:lnSpc>
                        <a:spcAft>
                          <a:spcPts val="0"/>
                        </a:spcAft>
                      </a:pPr>
                      <a:endParaRPr lang="lt-LT" sz="2000" b="0" dirty="0">
                        <a:solidFill>
                          <a:schemeClr val="bg1"/>
                        </a:solidFill>
                        <a:effectLst/>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00496C"/>
                    </a:solidFill>
                  </a:tcPr>
                </a:tc>
                <a:tc rowSpan="2">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Balas geriau-</a:t>
                      </a:r>
                      <a:r>
                        <a:rPr lang="lt-LT" sz="2000" b="0" dirty="0" err="1">
                          <a:solidFill>
                            <a:schemeClr val="bg1"/>
                          </a:solidFill>
                          <a:effectLst/>
                          <a:latin typeface="Calibri" panose="020F0502020204030204" pitchFamily="34" charset="0"/>
                          <a:cs typeface="Calibri" panose="020F0502020204030204" pitchFamily="34" charset="0"/>
                        </a:rPr>
                        <a:t>siųjų</a:t>
                      </a:r>
                      <a:r>
                        <a:rPr lang="lt-LT" sz="2000" b="0" dirty="0">
                          <a:solidFill>
                            <a:schemeClr val="bg1"/>
                          </a:solidFill>
                          <a:effectLst/>
                          <a:latin typeface="Calibri" panose="020F0502020204030204" pitchFamily="34" charset="0"/>
                          <a:cs typeface="Calibri" panose="020F0502020204030204" pitchFamily="34" charset="0"/>
                        </a:rPr>
                        <a:t> eilėje</a:t>
                      </a: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rowSpan="2">
                  <a:txBody>
                    <a:bodyPr/>
                    <a:lstStyle/>
                    <a:p>
                      <a:pPr algn="ctr">
                        <a:lnSpc>
                          <a:spcPct val="115000"/>
                        </a:lnSpc>
                        <a:spcAft>
                          <a:spcPts val="0"/>
                        </a:spcAft>
                      </a:pPr>
                      <a:r>
                        <a:rPr lang="lt-LT" sz="2000" b="0" dirty="0" err="1">
                          <a:solidFill>
                            <a:schemeClr val="bg1"/>
                          </a:solidFill>
                          <a:effectLst/>
                          <a:latin typeface="Calibri" panose="020F0502020204030204" pitchFamily="34" charset="0"/>
                          <a:cs typeface="Calibri" panose="020F0502020204030204" pitchFamily="34" charset="0"/>
                        </a:rPr>
                        <a:t>Konk</a:t>
                      </a:r>
                      <a:r>
                        <a:rPr lang="lt-LT" sz="2000" b="0" dirty="0">
                          <a:solidFill>
                            <a:schemeClr val="bg1"/>
                          </a:solidFill>
                          <a:effectLst/>
                          <a:latin typeface="Calibri" panose="020F0502020204030204" pitchFamily="34" charset="0"/>
                          <a:cs typeface="Calibri" panose="020F0502020204030204" pitchFamily="34" charset="0"/>
                        </a:rPr>
                        <a:t>.</a:t>
                      </a:r>
                    </a:p>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balas AM </a:t>
                      </a:r>
                      <a:r>
                        <a:rPr lang="lt-LT" sz="2000" b="0" dirty="0" err="1">
                          <a:solidFill>
                            <a:schemeClr val="bg1"/>
                          </a:solidFill>
                          <a:effectLst/>
                          <a:latin typeface="Calibri" panose="020F0502020204030204" pitchFamily="34" charset="0"/>
                          <a:cs typeface="Calibri" panose="020F0502020204030204" pitchFamily="34" charset="0"/>
                        </a:rPr>
                        <a:t>progra-moje</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rowSpan="2">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Kvietimas</a:t>
                      </a:r>
                    </a:p>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studijuoti</a:t>
                      </a: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F6432"/>
                    </a:solidFill>
                  </a:tcPr>
                </a:tc>
                <a:extLst>
                  <a:ext uri="{0D108BD9-81ED-4DB2-BD59-A6C34878D82A}">
                    <a16:rowId xmlns:a16="http://schemas.microsoft.com/office/drawing/2014/main" val="10000"/>
                  </a:ext>
                </a:extLst>
              </a:tr>
              <a:tr h="943197">
                <a:tc vMerge="1">
                  <a:txBody>
                    <a:bodyPr/>
                    <a:lstStyle/>
                    <a:p>
                      <a:endParaRPr lang="lt-LT"/>
                    </a:p>
                  </a:txBody>
                  <a:tcPr/>
                </a:tc>
                <a:tc vMerge="1">
                  <a:txBody>
                    <a:bodyPr/>
                    <a:lstStyle/>
                    <a:p>
                      <a:endParaRPr lang="lt-LT"/>
                    </a:p>
                  </a:txBody>
                  <a:tcPr/>
                </a:tc>
                <a:tc vMerge="1">
                  <a:txBody>
                    <a:bodyPr/>
                    <a:lstStyle/>
                    <a:p>
                      <a:endParaRPr lang="lt-LT"/>
                    </a:p>
                  </a:txBody>
                  <a:tcPr/>
                </a:tc>
                <a:tc vMerge="1">
                  <a:txBody>
                    <a:bodyPr/>
                    <a:lstStyle/>
                    <a:p>
                      <a:endParaRPr lang="lt-LT"/>
                    </a:p>
                  </a:txBody>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000" b="0" dirty="0">
                          <a:solidFill>
                            <a:schemeClr val="bg1"/>
                          </a:solidFill>
                          <a:effectLst/>
                          <a:latin typeface="Calibri" panose="020F0502020204030204" pitchFamily="34" charset="0"/>
                          <a:cs typeface="Calibri" panose="020F0502020204030204" pitchFamily="34" charset="0"/>
                        </a:rPr>
                        <a:t>1 </a:t>
                      </a:r>
                      <a:r>
                        <a:rPr lang="lt-LT" sz="2000" b="0" dirty="0" err="1">
                          <a:solidFill>
                            <a:schemeClr val="bg1"/>
                          </a:solidFill>
                          <a:effectLst/>
                          <a:latin typeface="Calibri" panose="020F0502020204030204" pitchFamily="34" charset="0"/>
                          <a:cs typeface="Calibri" panose="020F0502020204030204" pitchFamily="34" charset="0"/>
                        </a:rPr>
                        <a:t>prior</a:t>
                      </a:r>
                      <a:r>
                        <a:rPr lang="lt-LT" sz="2000" b="0" dirty="0">
                          <a:solidFill>
                            <a:schemeClr val="bg1"/>
                          </a:solidFill>
                          <a:effectLst/>
                          <a:latin typeface="Calibri" panose="020F0502020204030204" pitchFamily="34" charset="0"/>
                          <a:cs typeface="Calibri" panose="020F0502020204030204" pitchFamily="34" charset="0"/>
                        </a:rPr>
                        <a:t>.</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432"/>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000" b="0" dirty="0">
                          <a:solidFill>
                            <a:schemeClr val="bg1"/>
                          </a:solidFill>
                          <a:effectLst/>
                          <a:latin typeface="Calibri" panose="020F0502020204030204" pitchFamily="34" charset="0"/>
                          <a:cs typeface="Calibri" panose="020F0502020204030204" pitchFamily="34" charset="0"/>
                        </a:rPr>
                        <a:t>2 </a:t>
                      </a:r>
                      <a:r>
                        <a:rPr lang="lt-LT" sz="2000" b="0" dirty="0" err="1">
                          <a:solidFill>
                            <a:schemeClr val="bg1"/>
                          </a:solidFill>
                          <a:effectLst/>
                          <a:latin typeface="Calibri" panose="020F0502020204030204" pitchFamily="34" charset="0"/>
                          <a:cs typeface="Calibri" panose="020F0502020204030204" pitchFamily="34" charset="0"/>
                        </a:rPr>
                        <a:t>prior</a:t>
                      </a:r>
                      <a:r>
                        <a:rPr lang="lt-LT" sz="2000" b="0" dirty="0">
                          <a:solidFill>
                            <a:schemeClr val="bg1"/>
                          </a:solidFill>
                          <a:effectLst/>
                          <a:latin typeface="Calibri" panose="020F0502020204030204" pitchFamily="34" charset="0"/>
                          <a:cs typeface="Calibri" panose="020F0502020204030204" pitchFamily="34" charset="0"/>
                        </a:rPr>
                        <a:t>.</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432"/>
                    </a:solidFill>
                  </a:tcPr>
                </a:tc>
                <a:tc vMerge="1">
                  <a:txBody>
                    <a:bodyPr/>
                    <a:lstStyle/>
                    <a:p>
                      <a:endParaRPr lang="lt-LT"/>
                    </a:p>
                  </a:txBody>
                  <a:tcPr/>
                </a:tc>
                <a:tc vMerge="1">
                  <a:txBody>
                    <a:bodyPr/>
                    <a:lstStyle/>
                    <a:p>
                      <a:endParaRPr lang="lt-LT"/>
                    </a:p>
                  </a:txBody>
                  <a:tcPr/>
                </a:tc>
                <a:tc vMerge="1">
                  <a:txBody>
                    <a:bodyPr/>
                    <a:lstStyle/>
                    <a:p>
                      <a:endParaRPr lang="lt-LT"/>
                    </a:p>
                  </a:txBody>
                  <a:tcPr/>
                </a:tc>
                <a:extLst>
                  <a:ext uri="{0D108BD9-81ED-4DB2-BD59-A6C34878D82A}">
                    <a16:rowId xmlns:a16="http://schemas.microsoft.com/office/drawing/2014/main" val="10001"/>
                  </a:ext>
                </a:extLst>
              </a:tr>
              <a:tr h="648152">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1</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A</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Programa 1</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dirty="0">
                          <a:solidFill>
                            <a:schemeClr val="tx1"/>
                          </a:solidFill>
                          <a:effectLst/>
                          <a:latin typeface="Calibri" panose="020F0502020204030204" pitchFamily="34" charset="0"/>
                          <a:ea typeface="Calibri"/>
                          <a:cs typeface="Calibri" panose="020F0502020204030204" pitchFamily="34" charset="0"/>
                        </a:rPr>
                        <a:t>I</a:t>
                      </a: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9,02</a:t>
                      </a: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10,02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Kvietimas, NL</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360040">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A</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Programa 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err="1">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400" b="0" dirty="0">
                          <a:solidFill>
                            <a:schemeClr val="tx1"/>
                          </a:solidFill>
                          <a:effectLst/>
                          <a:latin typeface="Calibri" panose="020F0502020204030204" pitchFamily="34" charset="0"/>
                          <a:ea typeface="Calibri"/>
                          <a:cs typeface="Calibri" panose="020F0502020204030204" pitchFamily="34" charset="0"/>
                        </a:rPr>
                        <a:t>-</a:t>
                      </a: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9,02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9,02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3"/>
                  </a:ext>
                </a:extLst>
              </a:tr>
              <a:tr h="396165">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3</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A</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Programa 1</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err="1">
                          <a:solidFill>
                            <a:schemeClr val="tx1"/>
                          </a:solidFill>
                          <a:effectLst/>
                          <a:latin typeface="Calibri" panose="020F0502020204030204" pitchFamily="34" charset="0"/>
                          <a:ea typeface="Calibri"/>
                          <a:cs typeface="Calibri" panose="020F0502020204030204" pitchFamily="34" charset="0"/>
                        </a:rPr>
                        <a:t>vnf</a:t>
                      </a:r>
                      <a:r>
                        <a:rPr lang="lt-LT" sz="2400" b="1" dirty="0">
                          <a:solidFill>
                            <a:schemeClr val="tx1"/>
                          </a:solidFill>
                          <a:effectLst/>
                          <a:latin typeface="Calibri" panose="020F0502020204030204" pitchFamily="34" charset="0"/>
                          <a:ea typeface="Calibri"/>
                          <a:cs typeface="Calibri" panose="020F0502020204030204" pitchFamily="34" charset="0"/>
                        </a:rPr>
                        <a:t>/</a:t>
                      </a:r>
                      <a:r>
                        <a:rPr lang="lt-LT" sz="2400" b="1" dirty="0" err="1">
                          <a:solidFill>
                            <a:schemeClr val="tx1"/>
                          </a:solidFill>
                          <a:effectLst/>
                          <a:latin typeface="Calibri" panose="020F0502020204030204" pitchFamily="34" charset="0"/>
                          <a:ea typeface="Calibri"/>
                          <a:cs typeface="Calibri" panose="020F0502020204030204" pitchFamily="34" charset="0"/>
                        </a:rPr>
                        <a:t>st</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NL</a:t>
                      </a: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I</a:t>
                      </a: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400" b="0" dirty="0">
                          <a:solidFill>
                            <a:schemeClr val="tx1"/>
                          </a:solidFill>
                          <a:effectLst/>
                          <a:latin typeface="Calibri" panose="020F0502020204030204" pitchFamily="34" charset="0"/>
                          <a:cs typeface="Calibri" panose="020F0502020204030204" pitchFamily="34" charset="0"/>
                        </a:rPr>
                        <a:t>9,02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400" b="0" dirty="0">
                          <a:solidFill>
                            <a:schemeClr val="tx1"/>
                          </a:solidFill>
                          <a:effectLst/>
                          <a:latin typeface="Calibri" panose="020F0502020204030204" pitchFamily="34" charset="0"/>
                          <a:cs typeface="Calibri" panose="020F0502020204030204" pitchFamily="34" charset="0"/>
                        </a:rPr>
                        <a:t>10,02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4"/>
                  </a:ext>
                </a:extLst>
              </a:tr>
              <a:tr h="335581">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4</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B</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Programa 3</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err="1">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NL(S)</a:t>
                      </a: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a:t>
                      </a: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8,96</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8,96</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endParaRPr lang="lt-LT" sz="24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5"/>
                  </a:ext>
                </a:extLst>
              </a:tr>
              <a:tr h="517799">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5</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B</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Programa 1</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err="1">
                          <a:solidFill>
                            <a:schemeClr val="tx1"/>
                          </a:solidFill>
                          <a:effectLst/>
                          <a:latin typeface="Calibri" panose="020F0502020204030204" pitchFamily="34" charset="0"/>
                          <a:cs typeface="Calibri" panose="020F0502020204030204" pitchFamily="34" charset="0"/>
                        </a:rPr>
                        <a:t>vnf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NL(S)</a:t>
                      </a: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a:t>
                      </a:r>
                    </a:p>
                  </a:txBody>
                  <a:tcPr marL="0" marR="0" marT="0" marB="0" anchor="ctr">
                    <a:solidFill>
                      <a:schemeClr val="bg1"/>
                    </a:solidFill>
                  </a:tcPr>
                </a:tc>
                <a:tc>
                  <a:txBody>
                    <a:bodyPr/>
                    <a:lstStyle/>
                    <a:p>
                      <a:pPr algn="ctr">
                        <a:lnSpc>
                          <a:spcPct val="115000"/>
                        </a:lnSpc>
                        <a:spcAft>
                          <a:spcPts val="0"/>
                        </a:spcAft>
                      </a:pP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8,96</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endParaRPr lang="lt-LT" sz="24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1957E303-1EE6-42F4-8777-25CD1AED77C7}"/>
              </a:ext>
            </a:extLst>
          </p:cNvPr>
          <p:cNvSpPr txBox="1"/>
          <p:nvPr/>
        </p:nvSpPr>
        <p:spPr>
          <a:xfrm>
            <a:off x="1559496" y="5624289"/>
            <a:ext cx="7540932" cy="923330"/>
          </a:xfrm>
          <a:prstGeom prst="rect">
            <a:avLst/>
          </a:prstGeom>
          <a:noFill/>
        </p:spPr>
        <p:txBody>
          <a:bodyPr wrap="square" rtlCol="0">
            <a:spAutoFit/>
          </a:bodyPr>
          <a:lstStyle/>
          <a:p>
            <a:r>
              <a:rPr lang="lt-LT" dirty="0">
                <a:latin typeface="Calibri" panose="020F0502020204030204" pitchFamily="34" charset="0"/>
                <a:cs typeface="Calibri" panose="020F0502020204030204" pitchFamily="34" charset="0"/>
              </a:rPr>
              <a:t>NL(S) – nuolatinės studijos, vykdomos sesijiniu tvarkaraščiu;</a:t>
            </a:r>
          </a:p>
          <a:p>
            <a:r>
              <a:rPr lang="lt-LT" dirty="0">
                <a:latin typeface="Calibri" panose="020F0502020204030204" pitchFamily="34" charset="0"/>
                <a:cs typeface="Calibri" panose="020F0502020204030204" pitchFamily="34" charset="0"/>
              </a:rPr>
              <a:t>NL(V) – vakarinės  studijos, vykdomos sesijiniu tvarkaraščiu;</a:t>
            </a:r>
          </a:p>
          <a:p>
            <a:r>
              <a:rPr lang="lt-LT" dirty="0">
                <a:latin typeface="Calibri" panose="020F0502020204030204" pitchFamily="34" charset="0"/>
                <a:cs typeface="Calibri" panose="020F0502020204030204" pitchFamily="34" charset="0"/>
              </a:rPr>
              <a:t>I(S) – ištęstinės studijos, vykdomos sesijiniu tvarkaraščiu.</a:t>
            </a:r>
          </a:p>
        </p:txBody>
      </p:sp>
      <p:sp>
        <p:nvSpPr>
          <p:cNvPr id="7" name="Rectangle 9">
            <a:extLst>
              <a:ext uri="{FF2B5EF4-FFF2-40B4-BE49-F238E27FC236}">
                <a16:creationId xmlns:a16="http://schemas.microsoft.com/office/drawing/2014/main" id="{7981B3F3-CD96-41C9-B85A-928157A4D026}"/>
              </a:ext>
            </a:extLst>
          </p:cNvPr>
          <p:cNvSpPr>
            <a:spLocks noChangeArrowheads="1"/>
          </p:cNvSpPr>
          <p:nvPr/>
        </p:nvSpPr>
        <p:spPr bwMode="auto">
          <a:xfrm>
            <a:off x="1524000" y="548680"/>
            <a:ext cx="9144000" cy="584200"/>
          </a:xfrm>
          <a:prstGeom prst="rect">
            <a:avLst/>
          </a:prstGeom>
          <a:solidFill>
            <a:schemeClr val="bg1"/>
          </a:solidFill>
          <a:ln>
            <a:noFill/>
          </a:ln>
          <a:effectLst/>
          <a:ex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lt-LT" sz="3200" b="1" dirty="0">
                <a:solidFill>
                  <a:schemeClr val="tx1"/>
                </a:solidFill>
                <a:latin typeface="Calibri" panose="020F0502020204030204" pitchFamily="34" charset="0"/>
                <a:cs typeface="Calibri" panose="020F0502020204030204" pitchFamily="34" charset="0"/>
              </a:rPr>
              <a:t>BENDROJO PRIĖMIMO PRAŠYMAS</a:t>
            </a:r>
          </a:p>
        </p:txBody>
      </p:sp>
      <p:cxnSp>
        <p:nvCxnSpPr>
          <p:cNvPr id="8" name="Straight Connector 7">
            <a:extLst>
              <a:ext uri="{FF2B5EF4-FFF2-40B4-BE49-F238E27FC236}">
                <a16:creationId xmlns:a16="http://schemas.microsoft.com/office/drawing/2014/main" id="{71A7B747-D03F-4E71-8DD8-0722C6A4E93D}"/>
              </a:ext>
            </a:extLst>
          </p:cNvPr>
          <p:cNvCxnSpPr/>
          <p:nvPr/>
        </p:nvCxnSpPr>
        <p:spPr>
          <a:xfrm>
            <a:off x="2441196" y="3816991"/>
            <a:ext cx="6862195" cy="146807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081FB966-8B5C-4E3C-90E7-053436FFC11E}"/>
              </a:ext>
            </a:extLst>
          </p:cNvPr>
          <p:cNvCxnSpPr>
            <a:cxnSpLocks/>
          </p:cNvCxnSpPr>
          <p:nvPr/>
        </p:nvCxnSpPr>
        <p:spPr>
          <a:xfrm flipV="1">
            <a:off x="2625754" y="3749879"/>
            <a:ext cx="5402510" cy="1778467"/>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8218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35</a:t>
            </a:r>
            <a:r>
              <a:rPr lang="en-LT" dirty="0"/>
              <a:t>.</a:t>
            </a:r>
          </a:p>
        </p:txBody>
      </p:sp>
      <p:graphicFrame>
        <p:nvGraphicFramePr>
          <p:cNvPr id="4" name="Table 3">
            <a:extLst>
              <a:ext uri="{FF2B5EF4-FFF2-40B4-BE49-F238E27FC236}">
                <a16:creationId xmlns:a16="http://schemas.microsoft.com/office/drawing/2014/main" id="{D1E00414-C2C9-47AE-BC06-60A8A41A0009}"/>
              </a:ext>
            </a:extLst>
          </p:cNvPr>
          <p:cNvGraphicFramePr>
            <a:graphicFrameLocks noGrp="1"/>
          </p:cNvGraphicFramePr>
          <p:nvPr>
            <p:extLst>
              <p:ext uri="{D42A27DB-BD31-4B8C-83A1-F6EECF244321}">
                <p14:modId xmlns:p14="http://schemas.microsoft.com/office/powerpoint/2010/main" val="2351370082"/>
              </p:ext>
            </p:extLst>
          </p:nvPr>
        </p:nvGraphicFramePr>
        <p:xfrm>
          <a:off x="2711625" y="1443354"/>
          <a:ext cx="6552729" cy="4685624"/>
        </p:xfrm>
        <a:graphic>
          <a:graphicData uri="http://schemas.openxmlformats.org/drawingml/2006/table">
            <a:tbl>
              <a:tblPr firstCol="1" bandRow="1">
                <a:tableStyleId>{5DA37D80-6434-44D0-A028-1B22A696006F}</a:tableStyleId>
              </a:tblPr>
              <a:tblGrid>
                <a:gridCol w="582526">
                  <a:extLst>
                    <a:ext uri="{9D8B030D-6E8A-4147-A177-3AD203B41FA5}">
                      <a16:colId xmlns:a16="http://schemas.microsoft.com/office/drawing/2014/main" val="20000"/>
                    </a:ext>
                  </a:extLst>
                </a:gridCol>
                <a:gridCol w="2233015">
                  <a:extLst>
                    <a:ext uri="{9D8B030D-6E8A-4147-A177-3AD203B41FA5}">
                      <a16:colId xmlns:a16="http://schemas.microsoft.com/office/drawing/2014/main" val="20002"/>
                    </a:ext>
                  </a:extLst>
                </a:gridCol>
                <a:gridCol w="1747577">
                  <a:extLst>
                    <a:ext uri="{9D8B030D-6E8A-4147-A177-3AD203B41FA5}">
                      <a16:colId xmlns:a16="http://schemas.microsoft.com/office/drawing/2014/main" val="20003"/>
                    </a:ext>
                  </a:extLst>
                </a:gridCol>
                <a:gridCol w="1989611">
                  <a:extLst>
                    <a:ext uri="{9D8B030D-6E8A-4147-A177-3AD203B41FA5}">
                      <a16:colId xmlns:a16="http://schemas.microsoft.com/office/drawing/2014/main" val="20008"/>
                    </a:ext>
                  </a:extLst>
                </a:gridCol>
              </a:tblGrid>
              <a:tr h="1440080">
                <a:tc>
                  <a:txBody>
                    <a:bodyPr/>
                    <a:lstStyle/>
                    <a:p>
                      <a:pPr algn="ctr">
                        <a:lnSpc>
                          <a:spcPct val="115000"/>
                        </a:lnSpc>
                        <a:spcAft>
                          <a:spcPts val="0"/>
                        </a:spcAft>
                      </a:pPr>
                      <a:r>
                        <a:rPr lang="lt-LT" sz="2000" b="0" dirty="0" err="1">
                          <a:solidFill>
                            <a:schemeClr val="bg1"/>
                          </a:solidFill>
                          <a:effectLst/>
                          <a:latin typeface="Calibri" panose="020F0502020204030204" pitchFamily="34" charset="0"/>
                          <a:cs typeface="Calibri" panose="020F0502020204030204" pitchFamily="34" charset="0"/>
                        </a:rPr>
                        <a:t>Eil</a:t>
                      </a:r>
                      <a:r>
                        <a:rPr lang="lt-LT" sz="2000" b="0" dirty="0">
                          <a:solidFill>
                            <a:schemeClr val="bg1"/>
                          </a:solidFill>
                          <a:effectLst/>
                          <a:latin typeface="Calibri" panose="020F0502020204030204" pitchFamily="34" charset="0"/>
                          <a:cs typeface="Calibri" panose="020F0502020204030204" pitchFamily="34" charset="0"/>
                        </a:rPr>
                        <a:t>. </a:t>
                      </a:r>
                      <a:r>
                        <a:rPr lang="lt-LT" sz="2000" b="0" dirty="0" err="1">
                          <a:solidFill>
                            <a:schemeClr val="bg1"/>
                          </a:solidFill>
                          <a:effectLst/>
                          <a:latin typeface="Calibri" panose="020F0502020204030204" pitchFamily="34" charset="0"/>
                          <a:cs typeface="Calibri" panose="020F0502020204030204" pitchFamily="34" charset="0"/>
                        </a:rPr>
                        <a:t>Nr</a:t>
                      </a:r>
                      <a:r>
                        <a:rPr lang="lt-LT" sz="2000" b="0" dirty="0">
                          <a:solidFill>
                            <a:schemeClr val="bg1"/>
                          </a:solidFill>
                          <a:effectLst/>
                          <a:latin typeface="Calibri" panose="020F0502020204030204" pitchFamily="34" charset="0"/>
                          <a:cs typeface="Calibri" panose="020F0502020204030204" pitchFamily="34" charset="0"/>
                        </a:rPr>
                        <a:t>.</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000" b="1" dirty="0">
                          <a:solidFill>
                            <a:schemeClr val="bg1"/>
                          </a:solidFill>
                          <a:effectLst/>
                          <a:latin typeface="Calibri" panose="020F0502020204030204" pitchFamily="34" charset="0"/>
                          <a:cs typeface="Calibri" panose="020F0502020204030204" pitchFamily="34" charset="0"/>
                        </a:rPr>
                        <a:t>Studijų programa</a:t>
                      </a:r>
                      <a:endParaRPr lang="lt-LT" sz="2000" b="1"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000" b="1" dirty="0" err="1">
                          <a:solidFill>
                            <a:schemeClr val="bg1"/>
                          </a:solidFill>
                          <a:effectLst/>
                          <a:latin typeface="Calibri" panose="020F0502020204030204" pitchFamily="34" charset="0"/>
                          <a:cs typeface="Calibri" panose="020F0502020204030204" pitchFamily="34" charset="0"/>
                        </a:rPr>
                        <a:t>Finansav</a:t>
                      </a:r>
                      <a:r>
                        <a:rPr lang="lt-LT" sz="2000" b="1" dirty="0">
                          <a:solidFill>
                            <a:schemeClr val="bg1"/>
                          </a:solidFill>
                          <a:effectLst/>
                          <a:latin typeface="Calibri" panose="020F0502020204030204" pitchFamily="34" charset="0"/>
                          <a:cs typeface="Calibri" panose="020F0502020204030204" pitchFamily="34" charset="0"/>
                        </a:rPr>
                        <a:t>.</a:t>
                      </a:r>
                      <a:r>
                        <a:rPr lang="lt-LT" sz="2000" b="1" baseline="0" dirty="0">
                          <a:solidFill>
                            <a:schemeClr val="bg1"/>
                          </a:solidFill>
                          <a:effectLst/>
                          <a:latin typeface="Calibri" panose="020F0502020204030204" pitchFamily="34" charset="0"/>
                          <a:cs typeface="Calibri" panose="020F0502020204030204" pitchFamily="34" charset="0"/>
                        </a:rPr>
                        <a:t> pobūdis</a:t>
                      </a:r>
                      <a:endParaRPr lang="lt-LT" sz="2000" b="1"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000" b="1" dirty="0">
                          <a:solidFill>
                            <a:schemeClr val="bg1"/>
                          </a:solidFill>
                          <a:effectLst/>
                          <a:latin typeface="Calibri" panose="020F0502020204030204" pitchFamily="34" charset="0"/>
                          <a:cs typeface="Calibri" panose="020F0502020204030204" pitchFamily="34" charset="0"/>
                        </a:rPr>
                        <a:t>Kvietimas</a:t>
                      </a:r>
                    </a:p>
                    <a:p>
                      <a:pPr algn="ctr">
                        <a:lnSpc>
                          <a:spcPct val="115000"/>
                        </a:lnSpc>
                        <a:spcAft>
                          <a:spcPts val="0"/>
                        </a:spcAft>
                      </a:pPr>
                      <a:r>
                        <a:rPr lang="lt-LT" sz="2000" b="1" dirty="0">
                          <a:solidFill>
                            <a:schemeClr val="bg1"/>
                          </a:solidFill>
                          <a:effectLst/>
                          <a:latin typeface="Calibri" panose="020F0502020204030204" pitchFamily="34" charset="0"/>
                          <a:cs typeface="Calibri" panose="020F0502020204030204" pitchFamily="34" charset="0"/>
                        </a:rPr>
                        <a:t>studijuoti</a:t>
                      </a: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F6432"/>
                    </a:solidFill>
                  </a:tcPr>
                </a:tc>
                <a:extLst>
                  <a:ext uri="{0D108BD9-81ED-4DB2-BD59-A6C34878D82A}">
                    <a16:rowId xmlns:a16="http://schemas.microsoft.com/office/drawing/2014/main" val="10000"/>
                  </a:ext>
                </a:extLst>
              </a:tr>
              <a:tr h="504136">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1</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1</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lt-LT" sz="24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360040">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2</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3"/>
                  </a:ext>
                </a:extLst>
              </a:tr>
              <a:tr h="396165">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3</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3</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ea typeface="Calibri"/>
                          <a:cs typeface="Calibri" panose="020F0502020204030204" pitchFamily="34" charset="0"/>
                        </a:rPr>
                        <a:t>VF</a:t>
                      </a:r>
                    </a:p>
                  </a:txBody>
                  <a:tcPr marL="0" marR="0" marT="0" marB="0" anchor="ctr">
                    <a:solidFill>
                      <a:schemeClr val="bg1"/>
                    </a:solidFill>
                  </a:tcPr>
                </a:tc>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Kvietimas, NL</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4"/>
                  </a:ext>
                </a:extLst>
              </a:tr>
              <a:tr h="335581">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4</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1</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ea typeface="Calibri"/>
                          <a:cs typeface="Calibri" panose="020F0502020204030204" pitchFamily="34" charset="0"/>
                        </a:rPr>
                        <a:t>VNF/ST</a:t>
                      </a:r>
                    </a:p>
                  </a:txBody>
                  <a:tcPr marL="0" marR="0" marT="0" marB="0" anchor="ctr">
                    <a:solidFill>
                      <a:schemeClr val="bg1"/>
                    </a:solidFill>
                  </a:tcPr>
                </a:tc>
                <a:tc>
                  <a:txBody>
                    <a:bodyPr/>
                    <a:lstStyle/>
                    <a:p>
                      <a:pPr algn="ctr">
                        <a:lnSpc>
                          <a:spcPct val="115000"/>
                        </a:lnSpc>
                        <a:spcAft>
                          <a:spcPts val="0"/>
                        </a:spcAft>
                      </a:pPr>
                      <a:endParaRPr lang="lt-LT" sz="24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5"/>
                  </a:ext>
                </a:extLst>
              </a:tr>
              <a:tr h="517799">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5</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1</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VNF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endParaRPr lang="lt-LT" sz="24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6"/>
                  </a:ext>
                </a:extLst>
              </a:tr>
              <a:tr h="517799">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6</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Programa 2</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VNF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endParaRPr lang="lt-LT" sz="24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3598074153"/>
                  </a:ext>
                </a:extLst>
              </a:tr>
              <a:tr h="517799">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7</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Programa 3</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VNF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endParaRPr lang="lt-LT" sz="24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2340562747"/>
                  </a:ext>
                </a:extLst>
              </a:tr>
            </a:tbl>
          </a:graphicData>
        </a:graphic>
      </p:graphicFrame>
      <p:sp>
        <p:nvSpPr>
          <p:cNvPr id="5" name="Rectangle 9">
            <a:extLst>
              <a:ext uri="{FF2B5EF4-FFF2-40B4-BE49-F238E27FC236}">
                <a16:creationId xmlns:a16="http://schemas.microsoft.com/office/drawing/2014/main" id="{83AD9F39-E79E-460D-A538-BCA07A832D63}"/>
              </a:ext>
            </a:extLst>
          </p:cNvPr>
          <p:cNvSpPr>
            <a:spLocks noChangeArrowheads="1"/>
          </p:cNvSpPr>
          <p:nvPr/>
        </p:nvSpPr>
        <p:spPr bwMode="auto">
          <a:xfrm>
            <a:off x="1524000" y="515627"/>
            <a:ext cx="9144000" cy="584200"/>
          </a:xfrm>
          <a:prstGeom prst="rect">
            <a:avLst/>
          </a:prstGeom>
          <a:solidFill>
            <a:schemeClr val="bg1"/>
          </a:solidFill>
          <a:ln>
            <a:noFill/>
          </a:ln>
          <a:effectLst/>
          <a:ex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lt-LT" sz="3200" b="1" dirty="0">
                <a:solidFill>
                  <a:schemeClr val="tx1"/>
                </a:solidFill>
                <a:latin typeface="Calibri" panose="020F0502020204030204" pitchFamily="34" charset="0"/>
                <a:cs typeface="Calibri" panose="020F0502020204030204" pitchFamily="34" charset="0"/>
              </a:rPr>
              <a:t>BENDROJO PRIĖMIMO PRAŠYMAS</a:t>
            </a:r>
          </a:p>
        </p:txBody>
      </p:sp>
    </p:spTree>
    <p:extLst>
      <p:ext uri="{BB962C8B-B14F-4D97-AF65-F5344CB8AC3E}">
        <p14:creationId xmlns:p14="http://schemas.microsoft.com/office/powerpoint/2010/main" val="3646521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38B538-27B7-359F-6D6F-AD9749596DB8}"/>
              </a:ext>
            </a:extLst>
          </p:cNvPr>
          <p:cNvSpPr>
            <a:spLocks noGrp="1"/>
          </p:cNvSpPr>
          <p:nvPr>
            <p:ph type="body" sz="quarter" idx="12"/>
          </p:nvPr>
        </p:nvSpPr>
        <p:spPr/>
        <p:txBody>
          <a:bodyPr/>
          <a:lstStyle/>
          <a:p>
            <a:r>
              <a:rPr lang="en-LT" dirty="0"/>
              <a:t>0</a:t>
            </a:r>
            <a:r>
              <a:rPr lang="lt-LT" dirty="0"/>
              <a:t>3</a:t>
            </a:r>
            <a:r>
              <a:rPr lang="en-LT" dirty="0"/>
              <a:t>.</a:t>
            </a:r>
          </a:p>
        </p:txBody>
      </p:sp>
      <p:sp>
        <p:nvSpPr>
          <p:cNvPr id="16" name="Rounded Rectangle 4">
            <a:extLst>
              <a:ext uri="{FF2B5EF4-FFF2-40B4-BE49-F238E27FC236}">
                <a16:creationId xmlns:a16="http://schemas.microsoft.com/office/drawing/2014/main" id="{069732BF-A564-432D-8992-592D759C43ED}"/>
              </a:ext>
            </a:extLst>
          </p:cNvPr>
          <p:cNvSpPr/>
          <p:nvPr/>
        </p:nvSpPr>
        <p:spPr>
          <a:xfrm>
            <a:off x="1704512" y="2060225"/>
            <a:ext cx="8735627" cy="2750865"/>
          </a:xfrm>
          <a:prstGeom prst="roundRect">
            <a:avLst/>
          </a:prstGeom>
          <a:solidFill>
            <a:schemeClr val="bg1"/>
          </a:solidFill>
          <a:ln>
            <a:solidFill>
              <a:srgbClr val="C00000"/>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lt-LT" sz="2800" b="1" dirty="0">
                <a:solidFill>
                  <a:schemeClr val="tx1"/>
                </a:solidFill>
                <a:latin typeface="Calibri" panose="020F0502020204030204" pitchFamily="34" charset="0"/>
                <a:cs typeface="Calibri" panose="020F0502020204030204" pitchFamily="34" charset="0"/>
              </a:rPr>
              <a:t>lietuvių kalbos ir literatūros </a:t>
            </a:r>
            <a:r>
              <a:rPr lang="lt-LT" sz="2800" dirty="0">
                <a:solidFill>
                  <a:schemeClr val="tx1"/>
                </a:solidFill>
                <a:latin typeface="Calibri" panose="020F0502020204030204" pitchFamily="34" charset="0"/>
                <a:cs typeface="Calibri" panose="020F0502020204030204" pitchFamily="34" charset="0"/>
              </a:rPr>
              <a:t>valstybinis brandos egzaminas;</a:t>
            </a:r>
          </a:p>
          <a:p>
            <a:pPr marL="457200" indent="-457200">
              <a:buFont typeface="Arial" panose="020B0604020202020204" pitchFamily="34" charset="0"/>
              <a:buChar char="•"/>
            </a:pPr>
            <a:r>
              <a:rPr lang="lt-LT" sz="2800" b="1" dirty="0">
                <a:solidFill>
                  <a:schemeClr val="tx1"/>
                </a:solidFill>
                <a:latin typeface="Calibri" panose="020F0502020204030204" pitchFamily="34" charset="0"/>
                <a:cs typeface="Calibri" panose="020F0502020204030204" pitchFamily="34" charset="0"/>
              </a:rPr>
              <a:t>matematikos</a:t>
            </a:r>
            <a:r>
              <a:rPr lang="lt-LT" sz="2800" dirty="0">
                <a:solidFill>
                  <a:schemeClr val="tx1"/>
                </a:solidFill>
                <a:latin typeface="Calibri" panose="020F0502020204030204" pitchFamily="34" charset="0"/>
                <a:cs typeface="Calibri" panose="020F0502020204030204" pitchFamily="34" charset="0"/>
              </a:rPr>
              <a:t> valstybinis brandos egzaminas;</a:t>
            </a:r>
          </a:p>
          <a:p>
            <a:pPr marL="457200" indent="-457200">
              <a:buFont typeface="Arial" panose="020B0604020202020204" pitchFamily="34" charset="0"/>
              <a:buChar char="•"/>
            </a:pPr>
            <a:r>
              <a:rPr lang="lt-LT" sz="2800" dirty="0">
                <a:solidFill>
                  <a:schemeClr val="tx1"/>
                </a:solidFill>
                <a:latin typeface="Calibri" panose="020F0502020204030204" pitchFamily="34" charset="0"/>
                <a:cs typeface="Calibri" panose="020F0502020204030204" pitchFamily="34" charset="0"/>
              </a:rPr>
              <a:t>stojančiojo </a:t>
            </a:r>
            <a:r>
              <a:rPr lang="lt-LT" sz="2800" b="1" dirty="0">
                <a:solidFill>
                  <a:schemeClr val="tx1"/>
                </a:solidFill>
                <a:latin typeface="Calibri" panose="020F0502020204030204" pitchFamily="34" charset="0"/>
                <a:cs typeface="Calibri" panose="020F0502020204030204" pitchFamily="34" charset="0"/>
              </a:rPr>
              <a:t>laisvai pasirinktas </a:t>
            </a:r>
            <a:r>
              <a:rPr lang="lt-LT" sz="2800" dirty="0">
                <a:solidFill>
                  <a:schemeClr val="tx1"/>
                </a:solidFill>
                <a:latin typeface="Calibri" panose="020F0502020204030204" pitchFamily="34" charset="0"/>
                <a:cs typeface="Calibri" panose="020F0502020204030204" pitchFamily="34" charset="0"/>
              </a:rPr>
              <a:t>valstybinis brandos egzaminas.</a:t>
            </a:r>
          </a:p>
        </p:txBody>
      </p:sp>
      <p:sp>
        <p:nvSpPr>
          <p:cNvPr id="2" name="Rectangle: Rounded Corners 1">
            <a:extLst>
              <a:ext uri="{FF2B5EF4-FFF2-40B4-BE49-F238E27FC236}">
                <a16:creationId xmlns:a16="http://schemas.microsoft.com/office/drawing/2014/main" id="{51CD7B4F-05CB-419C-906E-4FF2B44B46CE}"/>
              </a:ext>
            </a:extLst>
          </p:cNvPr>
          <p:cNvSpPr/>
          <p:nvPr/>
        </p:nvSpPr>
        <p:spPr>
          <a:xfrm>
            <a:off x="1704512" y="410720"/>
            <a:ext cx="8735627" cy="91440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Calibri" panose="020F0502020204030204" pitchFamily="34" charset="0"/>
                <a:cs typeface="Calibri" panose="020F0502020204030204" pitchFamily="34" charset="0"/>
              </a:rPr>
              <a:t>MINIMAL</a:t>
            </a:r>
            <a:r>
              <a:rPr lang="lt-LT" sz="2800" b="1" dirty="0">
                <a:latin typeface="Calibri" panose="020F0502020204030204" pitchFamily="34" charset="0"/>
                <a:cs typeface="Calibri" panose="020F0502020204030204" pitchFamily="34" charset="0"/>
              </a:rPr>
              <a:t>ŪS REIKALAVIMAI į </a:t>
            </a:r>
            <a:r>
              <a:rPr lang="lt-LT" sz="2800" b="1" dirty="0">
                <a:solidFill>
                  <a:schemeClr val="tx2">
                    <a:lumMod val="50000"/>
                  </a:schemeClr>
                </a:solidFill>
                <a:latin typeface="Calibri" panose="020F0502020204030204" pitchFamily="34" charset="0"/>
                <a:cs typeface="Calibri" panose="020F0502020204030204" pitchFamily="34" charset="0"/>
              </a:rPr>
              <a:t>VF, VNF/ST </a:t>
            </a:r>
            <a:r>
              <a:rPr lang="lt-LT" sz="2800" b="1" dirty="0">
                <a:solidFill>
                  <a:schemeClr val="tx1"/>
                </a:solidFill>
                <a:latin typeface="Calibri" panose="020F0502020204030204" pitchFamily="34" charset="0"/>
                <a:cs typeface="Calibri" panose="020F0502020204030204" pitchFamily="34" charset="0"/>
              </a:rPr>
              <a:t>ir</a:t>
            </a:r>
            <a:r>
              <a:rPr lang="lt-LT" sz="2800" b="1" dirty="0">
                <a:solidFill>
                  <a:schemeClr val="tx2">
                    <a:lumMod val="50000"/>
                  </a:schemeClr>
                </a:solidFill>
                <a:latin typeface="Calibri" panose="020F0502020204030204" pitchFamily="34" charset="0"/>
                <a:cs typeface="Calibri" panose="020F0502020204030204" pitchFamily="34" charset="0"/>
              </a:rPr>
              <a:t> VNF </a:t>
            </a:r>
            <a:r>
              <a:rPr lang="lt-LT" sz="2800" b="1" dirty="0">
                <a:latin typeface="Calibri" panose="020F0502020204030204" pitchFamily="34" charset="0"/>
                <a:cs typeface="Calibri" panose="020F0502020204030204" pitchFamily="34" charset="0"/>
              </a:rPr>
              <a:t>VIETAS</a:t>
            </a:r>
          </a:p>
          <a:p>
            <a:pPr algn="ctr"/>
            <a:r>
              <a:rPr lang="lt-LT" sz="2800" b="1" dirty="0">
                <a:latin typeface="Calibri" panose="020F0502020204030204" pitchFamily="34" charset="0"/>
                <a:cs typeface="Calibri" panose="020F0502020204030204" pitchFamily="34" charset="0"/>
              </a:rPr>
              <a:t>202</a:t>
            </a:r>
            <a:r>
              <a:rPr lang="en-US" sz="2800" b="1" dirty="0">
                <a:latin typeface="Calibri" panose="020F0502020204030204" pitchFamily="34" charset="0"/>
                <a:cs typeface="Calibri" panose="020F0502020204030204" pitchFamily="34" charset="0"/>
              </a:rPr>
              <a:t>4</a:t>
            </a:r>
            <a:r>
              <a:rPr lang="lt-LT" sz="2800" b="1" dirty="0">
                <a:latin typeface="Calibri" panose="020F0502020204030204" pitchFamily="34" charset="0"/>
                <a:cs typeface="Calibri" panose="020F0502020204030204" pitchFamily="34" charset="0"/>
              </a:rPr>
              <a:t> metais</a:t>
            </a:r>
          </a:p>
        </p:txBody>
      </p:sp>
    </p:spTree>
    <p:extLst>
      <p:ext uri="{BB962C8B-B14F-4D97-AF65-F5344CB8AC3E}">
        <p14:creationId xmlns:p14="http://schemas.microsoft.com/office/powerpoint/2010/main" val="111619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36</a:t>
            </a:r>
            <a:r>
              <a:rPr lang="en-LT" dirty="0"/>
              <a:t>.</a:t>
            </a:r>
          </a:p>
        </p:txBody>
      </p:sp>
      <p:graphicFrame>
        <p:nvGraphicFramePr>
          <p:cNvPr id="4" name="Table 3">
            <a:extLst>
              <a:ext uri="{FF2B5EF4-FFF2-40B4-BE49-F238E27FC236}">
                <a16:creationId xmlns:a16="http://schemas.microsoft.com/office/drawing/2014/main" id="{63A0C1F5-F6A9-4246-9DF9-EC5CA67F20C5}"/>
              </a:ext>
            </a:extLst>
          </p:cNvPr>
          <p:cNvGraphicFramePr>
            <a:graphicFrameLocks noGrp="1"/>
          </p:cNvGraphicFramePr>
          <p:nvPr>
            <p:extLst>
              <p:ext uri="{D42A27DB-BD31-4B8C-83A1-F6EECF244321}">
                <p14:modId xmlns:p14="http://schemas.microsoft.com/office/powerpoint/2010/main" val="2710023743"/>
              </p:ext>
            </p:extLst>
          </p:nvPr>
        </p:nvGraphicFramePr>
        <p:xfrm>
          <a:off x="2711625" y="1336822"/>
          <a:ext cx="6552729" cy="4829640"/>
        </p:xfrm>
        <a:graphic>
          <a:graphicData uri="http://schemas.openxmlformats.org/drawingml/2006/table">
            <a:tbl>
              <a:tblPr firstCol="1" bandRow="1">
                <a:tableStyleId>{5DA37D80-6434-44D0-A028-1B22A696006F}</a:tableStyleId>
              </a:tblPr>
              <a:tblGrid>
                <a:gridCol w="582526">
                  <a:extLst>
                    <a:ext uri="{9D8B030D-6E8A-4147-A177-3AD203B41FA5}">
                      <a16:colId xmlns:a16="http://schemas.microsoft.com/office/drawing/2014/main" val="20000"/>
                    </a:ext>
                  </a:extLst>
                </a:gridCol>
                <a:gridCol w="2233015">
                  <a:extLst>
                    <a:ext uri="{9D8B030D-6E8A-4147-A177-3AD203B41FA5}">
                      <a16:colId xmlns:a16="http://schemas.microsoft.com/office/drawing/2014/main" val="20002"/>
                    </a:ext>
                  </a:extLst>
                </a:gridCol>
                <a:gridCol w="1747577">
                  <a:extLst>
                    <a:ext uri="{9D8B030D-6E8A-4147-A177-3AD203B41FA5}">
                      <a16:colId xmlns:a16="http://schemas.microsoft.com/office/drawing/2014/main" val="20003"/>
                    </a:ext>
                  </a:extLst>
                </a:gridCol>
                <a:gridCol w="1989611">
                  <a:extLst>
                    <a:ext uri="{9D8B030D-6E8A-4147-A177-3AD203B41FA5}">
                      <a16:colId xmlns:a16="http://schemas.microsoft.com/office/drawing/2014/main" val="20008"/>
                    </a:ext>
                  </a:extLst>
                </a:gridCol>
              </a:tblGrid>
              <a:tr h="1440080">
                <a:tc>
                  <a:txBody>
                    <a:bodyPr/>
                    <a:lstStyle/>
                    <a:p>
                      <a:pPr algn="ctr">
                        <a:lnSpc>
                          <a:spcPct val="115000"/>
                        </a:lnSpc>
                        <a:spcAft>
                          <a:spcPts val="0"/>
                        </a:spcAft>
                      </a:pPr>
                      <a:r>
                        <a:rPr lang="lt-LT" sz="2000" b="0" dirty="0" err="1">
                          <a:solidFill>
                            <a:schemeClr val="bg1"/>
                          </a:solidFill>
                          <a:effectLst/>
                          <a:latin typeface="Calibri" panose="020F0502020204030204" pitchFamily="34" charset="0"/>
                          <a:cs typeface="Calibri" panose="020F0502020204030204" pitchFamily="34" charset="0"/>
                        </a:rPr>
                        <a:t>Eil</a:t>
                      </a:r>
                      <a:r>
                        <a:rPr lang="lt-LT" sz="2000" b="0" dirty="0">
                          <a:solidFill>
                            <a:schemeClr val="bg1"/>
                          </a:solidFill>
                          <a:effectLst/>
                          <a:latin typeface="Calibri" panose="020F0502020204030204" pitchFamily="34" charset="0"/>
                          <a:cs typeface="Calibri" panose="020F0502020204030204" pitchFamily="34" charset="0"/>
                        </a:rPr>
                        <a:t>. Nr.</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000" b="1" dirty="0">
                          <a:solidFill>
                            <a:schemeClr val="bg1"/>
                          </a:solidFill>
                          <a:effectLst/>
                          <a:latin typeface="Calibri" panose="020F0502020204030204" pitchFamily="34" charset="0"/>
                          <a:cs typeface="Calibri" panose="020F0502020204030204" pitchFamily="34" charset="0"/>
                        </a:rPr>
                        <a:t>Studijų programa</a:t>
                      </a:r>
                      <a:endParaRPr lang="lt-LT" sz="2000" b="1"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000" b="1" dirty="0" err="1">
                          <a:solidFill>
                            <a:schemeClr val="bg1"/>
                          </a:solidFill>
                          <a:effectLst/>
                          <a:latin typeface="Calibri" panose="020F0502020204030204" pitchFamily="34" charset="0"/>
                          <a:cs typeface="Calibri" panose="020F0502020204030204" pitchFamily="34" charset="0"/>
                        </a:rPr>
                        <a:t>Finansav</a:t>
                      </a:r>
                      <a:r>
                        <a:rPr lang="lt-LT" sz="2000" b="1" dirty="0">
                          <a:solidFill>
                            <a:schemeClr val="bg1"/>
                          </a:solidFill>
                          <a:effectLst/>
                          <a:latin typeface="Calibri" panose="020F0502020204030204" pitchFamily="34" charset="0"/>
                          <a:cs typeface="Calibri" panose="020F0502020204030204" pitchFamily="34" charset="0"/>
                        </a:rPr>
                        <a:t>.</a:t>
                      </a:r>
                      <a:r>
                        <a:rPr lang="lt-LT" sz="2000" b="1" baseline="0" dirty="0">
                          <a:solidFill>
                            <a:schemeClr val="bg1"/>
                          </a:solidFill>
                          <a:effectLst/>
                          <a:latin typeface="Calibri" panose="020F0502020204030204" pitchFamily="34" charset="0"/>
                          <a:cs typeface="Calibri" panose="020F0502020204030204" pitchFamily="34" charset="0"/>
                        </a:rPr>
                        <a:t> pobūdis</a:t>
                      </a:r>
                      <a:endParaRPr lang="lt-LT" sz="2000" b="1"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000" b="1" dirty="0">
                          <a:solidFill>
                            <a:schemeClr val="bg1"/>
                          </a:solidFill>
                          <a:effectLst/>
                          <a:latin typeface="Calibri" panose="020F0502020204030204" pitchFamily="34" charset="0"/>
                          <a:cs typeface="Calibri" panose="020F0502020204030204" pitchFamily="34" charset="0"/>
                        </a:rPr>
                        <a:t>Kvietimas</a:t>
                      </a:r>
                    </a:p>
                    <a:p>
                      <a:pPr algn="ctr">
                        <a:lnSpc>
                          <a:spcPct val="115000"/>
                        </a:lnSpc>
                        <a:spcAft>
                          <a:spcPts val="0"/>
                        </a:spcAft>
                      </a:pPr>
                      <a:r>
                        <a:rPr lang="lt-LT" sz="2000" b="1" dirty="0">
                          <a:solidFill>
                            <a:schemeClr val="bg1"/>
                          </a:solidFill>
                          <a:effectLst/>
                          <a:latin typeface="Calibri" panose="020F0502020204030204" pitchFamily="34" charset="0"/>
                          <a:cs typeface="Calibri" panose="020F0502020204030204" pitchFamily="34" charset="0"/>
                        </a:rPr>
                        <a:t>studijuoti</a:t>
                      </a: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F6432"/>
                    </a:solidFill>
                  </a:tcPr>
                </a:tc>
                <a:extLst>
                  <a:ext uri="{0D108BD9-81ED-4DB2-BD59-A6C34878D82A}">
                    <a16:rowId xmlns:a16="http://schemas.microsoft.com/office/drawing/2014/main" val="10000"/>
                  </a:ext>
                </a:extLst>
              </a:tr>
              <a:tr h="648152">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1</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1</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4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360040">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2</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dirty="0">
                          <a:solidFill>
                            <a:srgbClr val="085476"/>
                          </a:solidFill>
                          <a:effectLst/>
                          <a:latin typeface="Calibri" panose="020F0502020204030204" pitchFamily="34" charset="0"/>
                          <a:ea typeface="Calibri"/>
                          <a:cs typeface="Calibri" panose="020F0502020204030204" pitchFamily="34" charset="0"/>
                        </a:rPr>
                        <a:t>negaunate</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3"/>
                  </a:ext>
                </a:extLst>
              </a:tr>
              <a:tr h="396165">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3</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3</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ea typeface="Calibri"/>
                          <a:cs typeface="Calibri" panose="020F0502020204030204" pitchFamily="34" charset="0"/>
                        </a:rPr>
                        <a:t>VF</a:t>
                      </a: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Calibri" panose="020F0502020204030204" pitchFamily="34" charset="0"/>
                          <a:ea typeface="Calibri"/>
                          <a:cs typeface="Calibri" panose="020F0502020204030204" pitchFamily="34" charset="0"/>
                        </a:rPr>
                        <a:t>negaunate</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4"/>
                  </a:ext>
                </a:extLst>
              </a:tr>
              <a:tr h="335581">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4</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4</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ea typeface="Calibri"/>
                          <a:cs typeface="Calibri" panose="020F0502020204030204" pitchFamily="34" charset="0"/>
                        </a:rPr>
                        <a:t>VF</a:t>
                      </a: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Calibri" panose="020F0502020204030204" pitchFamily="34" charset="0"/>
                          <a:ea typeface="Calibri"/>
                          <a:cs typeface="Calibri" panose="020F0502020204030204" pitchFamily="34" charset="0"/>
                        </a:rPr>
                        <a:t>negaunate</a:t>
                      </a:r>
                      <a:endParaRPr lang="lt-LT" sz="24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5"/>
                  </a:ext>
                </a:extLst>
              </a:tr>
              <a:tr h="517799">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5</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5</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solidFill>
                      <a:schemeClr val="bg1"/>
                    </a:solidFill>
                  </a:tcPr>
                </a:tc>
                <a:extLst>
                  <a:ext uri="{0D108BD9-81ED-4DB2-BD59-A6C34878D82A}">
                    <a16:rowId xmlns:a16="http://schemas.microsoft.com/office/drawing/2014/main" val="10006"/>
                  </a:ext>
                </a:extLst>
              </a:tr>
              <a:tr h="517799">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6</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Programa 6</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solidFill>
                      <a:schemeClr val="bg1"/>
                    </a:solidFill>
                  </a:tcPr>
                </a:tc>
                <a:extLst>
                  <a:ext uri="{0D108BD9-81ED-4DB2-BD59-A6C34878D82A}">
                    <a16:rowId xmlns:a16="http://schemas.microsoft.com/office/drawing/2014/main" val="3598074153"/>
                  </a:ext>
                </a:extLst>
              </a:tr>
              <a:tr h="517799">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7</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Programa 7</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solidFill>
                      <a:schemeClr val="bg1"/>
                    </a:solidFill>
                  </a:tcPr>
                </a:tc>
                <a:extLst>
                  <a:ext uri="{0D108BD9-81ED-4DB2-BD59-A6C34878D82A}">
                    <a16:rowId xmlns:a16="http://schemas.microsoft.com/office/drawing/2014/main" val="2340562747"/>
                  </a:ext>
                </a:extLst>
              </a:tr>
            </a:tbl>
          </a:graphicData>
        </a:graphic>
      </p:graphicFrame>
      <p:sp>
        <p:nvSpPr>
          <p:cNvPr id="5" name="Rectangle 9">
            <a:extLst>
              <a:ext uri="{FF2B5EF4-FFF2-40B4-BE49-F238E27FC236}">
                <a16:creationId xmlns:a16="http://schemas.microsoft.com/office/drawing/2014/main" id="{D786C0CE-B085-41A5-8D92-C72DC562580C}"/>
              </a:ext>
            </a:extLst>
          </p:cNvPr>
          <p:cNvSpPr>
            <a:spLocks noChangeArrowheads="1"/>
          </p:cNvSpPr>
          <p:nvPr/>
        </p:nvSpPr>
        <p:spPr bwMode="auto">
          <a:xfrm>
            <a:off x="1524000" y="416491"/>
            <a:ext cx="9144000" cy="584200"/>
          </a:xfrm>
          <a:prstGeom prst="rect">
            <a:avLst/>
          </a:prstGeom>
          <a:solidFill>
            <a:schemeClr val="bg1"/>
          </a:solidFill>
          <a:ln>
            <a:noFill/>
          </a:ln>
          <a:effectLst/>
          <a:ex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lt-LT" sz="3200" b="1" dirty="0">
                <a:solidFill>
                  <a:schemeClr val="tx1"/>
                </a:solidFill>
                <a:latin typeface="Calibri" panose="020F0502020204030204" pitchFamily="34" charset="0"/>
                <a:cs typeface="Calibri" panose="020F0502020204030204" pitchFamily="34" charset="0"/>
              </a:rPr>
              <a:t>BENDROJO PRIĖMIMO PRAŠYMAS</a:t>
            </a:r>
          </a:p>
        </p:txBody>
      </p:sp>
    </p:spTree>
    <p:extLst>
      <p:ext uri="{BB962C8B-B14F-4D97-AF65-F5344CB8AC3E}">
        <p14:creationId xmlns:p14="http://schemas.microsoft.com/office/powerpoint/2010/main" val="419024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37</a:t>
            </a:r>
            <a:r>
              <a:rPr lang="en-LT" dirty="0"/>
              <a:t>.</a:t>
            </a:r>
          </a:p>
        </p:txBody>
      </p:sp>
      <p:graphicFrame>
        <p:nvGraphicFramePr>
          <p:cNvPr id="4" name="Table 3">
            <a:extLst>
              <a:ext uri="{FF2B5EF4-FFF2-40B4-BE49-F238E27FC236}">
                <a16:creationId xmlns:a16="http://schemas.microsoft.com/office/drawing/2014/main" id="{8031DFB5-A769-4800-B8A8-26BFE8DE6235}"/>
              </a:ext>
            </a:extLst>
          </p:cNvPr>
          <p:cNvGraphicFramePr>
            <a:graphicFrameLocks noGrp="1"/>
          </p:cNvGraphicFramePr>
          <p:nvPr>
            <p:extLst>
              <p:ext uri="{D42A27DB-BD31-4B8C-83A1-F6EECF244321}">
                <p14:modId xmlns:p14="http://schemas.microsoft.com/office/powerpoint/2010/main" val="1663956928"/>
              </p:ext>
            </p:extLst>
          </p:nvPr>
        </p:nvGraphicFramePr>
        <p:xfrm>
          <a:off x="2819635" y="1248046"/>
          <a:ext cx="6552729" cy="4685624"/>
        </p:xfrm>
        <a:graphic>
          <a:graphicData uri="http://schemas.openxmlformats.org/drawingml/2006/table">
            <a:tbl>
              <a:tblPr firstCol="1" bandRow="1">
                <a:tableStyleId>{5DA37D80-6434-44D0-A028-1B22A696006F}</a:tableStyleId>
              </a:tblPr>
              <a:tblGrid>
                <a:gridCol w="582526">
                  <a:extLst>
                    <a:ext uri="{9D8B030D-6E8A-4147-A177-3AD203B41FA5}">
                      <a16:colId xmlns:a16="http://schemas.microsoft.com/office/drawing/2014/main" val="20000"/>
                    </a:ext>
                  </a:extLst>
                </a:gridCol>
                <a:gridCol w="2233015">
                  <a:extLst>
                    <a:ext uri="{9D8B030D-6E8A-4147-A177-3AD203B41FA5}">
                      <a16:colId xmlns:a16="http://schemas.microsoft.com/office/drawing/2014/main" val="20002"/>
                    </a:ext>
                  </a:extLst>
                </a:gridCol>
                <a:gridCol w="1747577">
                  <a:extLst>
                    <a:ext uri="{9D8B030D-6E8A-4147-A177-3AD203B41FA5}">
                      <a16:colId xmlns:a16="http://schemas.microsoft.com/office/drawing/2014/main" val="20003"/>
                    </a:ext>
                  </a:extLst>
                </a:gridCol>
                <a:gridCol w="1989611">
                  <a:extLst>
                    <a:ext uri="{9D8B030D-6E8A-4147-A177-3AD203B41FA5}">
                      <a16:colId xmlns:a16="http://schemas.microsoft.com/office/drawing/2014/main" val="20008"/>
                    </a:ext>
                  </a:extLst>
                </a:gridCol>
              </a:tblGrid>
              <a:tr h="1440080">
                <a:tc>
                  <a:txBody>
                    <a:bodyPr/>
                    <a:lstStyle/>
                    <a:p>
                      <a:pPr algn="ctr">
                        <a:lnSpc>
                          <a:spcPct val="115000"/>
                        </a:lnSpc>
                        <a:spcAft>
                          <a:spcPts val="0"/>
                        </a:spcAft>
                      </a:pPr>
                      <a:r>
                        <a:rPr lang="lt-LT" sz="2000" b="0" dirty="0" err="1">
                          <a:solidFill>
                            <a:schemeClr val="bg1"/>
                          </a:solidFill>
                          <a:effectLst/>
                          <a:latin typeface="Calibri" panose="020F0502020204030204" pitchFamily="34" charset="0"/>
                          <a:cs typeface="Calibri" panose="020F0502020204030204" pitchFamily="34" charset="0"/>
                        </a:rPr>
                        <a:t>Eil</a:t>
                      </a:r>
                      <a:r>
                        <a:rPr lang="lt-LT" sz="2000" b="0" dirty="0">
                          <a:solidFill>
                            <a:schemeClr val="bg1"/>
                          </a:solidFill>
                          <a:effectLst/>
                          <a:latin typeface="Calibri" panose="020F0502020204030204" pitchFamily="34" charset="0"/>
                          <a:cs typeface="Calibri" panose="020F0502020204030204" pitchFamily="34" charset="0"/>
                        </a:rPr>
                        <a:t>. </a:t>
                      </a:r>
                      <a:r>
                        <a:rPr lang="lt-LT" sz="2000" b="0" dirty="0" err="1">
                          <a:solidFill>
                            <a:schemeClr val="bg1"/>
                          </a:solidFill>
                          <a:effectLst/>
                          <a:latin typeface="Calibri" panose="020F0502020204030204" pitchFamily="34" charset="0"/>
                          <a:cs typeface="Calibri" panose="020F0502020204030204" pitchFamily="34" charset="0"/>
                        </a:rPr>
                        <a:t>Nr</a:t>
                      </a:r>
                      <a:r>
                        <a:rPr lang="lt-LT" sz="2000" b="0" dirty="0">
                          <a:solidFill>
                            <a:schemeClr val="bg1"/>
                          </a:solidFill>
                          <a:effectLst/>
                          <a:latin typeface="Calibri" panose="020F0502020204030204" pitchFamily="34" charset="0"/>
                          <a:cs typeface="Calibri" panose="020F0502020204030204" pitchFamily="34" charset="0"/>
                        </a:rPr>
                        <a:t>.</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Studijų programa</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000" b="0" dirty="0" err="1">
                          <a:solidFill>
                            <a:schemeClr val="bg1"/>
                          </a:solidFill>
                          <a:effectLst/>
                          <a:latin typeface="Calibri" panose="020F0502020204030204" pitchFamily="34" charset="0"/>
                          <a:cs typeface="Calibri" panose="020F0502020204030204" pitchFamily="34" charset="0"/>
                        </a:rPr>
                        <a:t>Finansav</a:t>
                      </a:r>
                      <a:r>
                        <a:rPr lang="lt-LT" sz="2000" b="0" dirty="0">
                          <a:solidFill>
                            <a:schemeClr val="bg1"/>
                          </a:solidFill>
                          <a:effectLst/>
                          <a:latin typeface="Calibri" panose="020F0502020204030204" pitchFamily="34" charset="0"/>
                          <a:cs typeface="Calibri" panose="020F0502020204030204" pitchFamily="34" charset="0"/>
                        </a:rPr>
                        <a:t>.</a:t>
                      </a:r>
                      <a:r>
                        <a:rPr lang="lt-LT" sz="2000" b="0" baseline="0" dirty="0">
                          <a:solidFill>
                            <a:schemeClr val="bg1"/>
                          </a:solidFill>
                          <a:effectLst/>
                          <a:latin typeface="Calibri" panose="020F0502020204030204" pitchFamily="34" charset="0"/>
                          <a:cs typeface="Calibri" panose="020F0502020204030204" pitchFamily="34" charset="0"/>
                        </a:rPr>
                        <a:t> pobūdis</a:t>
                      </a:r>
                      <a:endParaRPr lang="lt-LT" sz="2000" b="0"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Kvietimas</a:t>
                      </a:r>
                    </a:p>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studijuoti</a:t>
                      </a: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F6432"/>
                    </a:solidFill>
                  </a:tcPr>
                </a:tc>
                <a:extLst>
                  <a:ext uri="{0D108BD9-81ED-4DB2-BD59-A6C34878D82A}">
                    <a16:rowId xmlns:a16="http://schemas.microsoft.com/office/drawing/2014/main" val="10000"/>
                  </a:ext>
                </a:extLst>
              </a:tr>
              <a:tr h="504136">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1</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a:t>
                      </a:r>
                      <a:r>
                        <a:rPr lang="lt-LT" sz="2400" b="1" dirty="0">
                          <a:solidFill>
                            <a:srgbClr val="FF0000"/>
                          </a:solidFill>
                          <a:effectLst/>
                          <a:latin typeface="Calibri" panose="020F0502020204030204" pitchFamily="34" charset="0"/>
                          <a:cs typeface="Calibri" panose="020F0502020204030204" pitchFamily="34" charset="0"/>
                        </a:rPr>
                        <a:t>1</a:t>
                      </a:r>
                      <a:endParaRPr lang="lt-LT" sz="24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lt-LT" sz="24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360040">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2</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dirty="0">
                          <a:solidFill>
                            <a:srgbClr val="085476"/>
                          </a:solidFill>
                          <a:effectLst/>
                          <a:latin typeface="Calibri" panose="020F0502020204030204" pitchFamily="34" charset="0"/>
                          <a:ea typeface="Calibri"/>
                          <a:cs typeface="Calibri" panose="020F0502020204030204" pitchFamily="34" charset="0"/>
                        </a:rPr>
                        <a:t>negaunate</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3"/>
                  </a:ext>
                </a:extLst>
              </a:tr>
              <a:tr h="396165">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3</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3</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ea typeface="Calibri"/>
                          <a:cs typeface="Calibri" panose="020F0502020204030204" pitchFamily="34" charset="0"/>
                        </a:rPr>
                        <a:t>VF</a:t>
                      </a: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Calibri" panose="020F0502020204030204" pitchFamily="34" charset="0"/>
                          <a:ea typeface="Calibri"/>
                          <a:cs typeface="Calibri" panose="020F0502020204030204" pitchFamily="34" charset="0"/>
                        </a:rPr>
                        <a:t>negaunate</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4"/>
                  </a:ext>
                </a:extLst>
              </a:tr>
              <a:tr h="335581">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4</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4</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ea typeface="Calibri"/>
                          <a:cs typeface="Calibri" panose="020F0502020204030204" pitchFamily="34" charset="0"/>
                        </a:rPr>
                        <a:t>VF</a:t>
                      </a: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Calibri" panose="020F0502020204030204" pitchFamily="34" charset="0"/>
                          <a:ea typeface="Calibri"/>
                          <a:cs typeface="Calibri" panose="020F0502020204030204" pitchFamily="34" charset="0"/>
                        </a:rPr>
                        <a:t>negaunate</a:t>
                      </a:r>
                      <a:endParaRPr lang="lt-LT" sz="24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5"/>
                  </a:ext>
                </a:extLst>
              </a:tr>
              <a:tr h="517799">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5</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5</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solidFill>
                      <a:schemeClr val="bg1"/>
                    </a:solidFill>
                  </a:tcPr>
                </a:tc>
                <a:extLst>
                  <a:ext uri="{0D108BD9-81ED-4DB2-BD59-A6C34878D82A}">
                    <a16:rowId xmlns:a16="http://schemas.microsoft.com/office/drawing/2014/main" val="10006"/>
                  </a:ext>
                </a:extLst>
              </a:tr>
              <a:tr h="517799">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6</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Programa 6</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dirty="0">
                          <a:solidFill>
                            <a:srgbClr val="085476"/>
                          </a:solidFill>
                          <a:effectLst/>
                          <a:latin typeface="Calibri" panose="020F0502020204030204" pitchFamily="34" charset="0"/>
                          <a:ea typeface="Calibri"/>
                          <a:cs typeface="Calibri" panose="020F0502020204030204" pitchFamily="34" charset="0"/>
                        </a:rPr>
                        <a:t>negaunate</a:t>
                      </a:r>
                    </a:p>
                  </a:txBody>
                  <a:tcPr marL="0" marR="0" marT="0" marB="0" anchor="ctr">
                    <a:solidFill>
                      <a:schemeClr val="bg1"/>
                    </a:solidFill>
                  </a:tcPr>
                </a:tc>
                <a:extLst>
                  <a:ext uri="{0D108BD9-81ED-4DB2-BD59-A6C34878D82A}">
                    <a16:rowId xmlns:a16="http://schemas.microsoft.com/office/drawing/2014/main" val="3598074153"/>
                  </a:ext>
                </a:extLst>
              </a:tr>
              <a:tr h="517799">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7</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Programa </a:t>
                      </a:r>
                      <a:r>
                        <a:rPr lang="lt-LT" sz="2400" b="1" dirty="0">
                          <a:solidFill>
                            <a:srgbClr val="FF0000"/>
                          </a:solidFill>
                          <a:effectLst/>
                          <a:latin typeface="Calibri" panose="020F0502020204030204" pitchFamily="34" charset="0"/>
                          <a:cs typeface="Calibri" panose="020F0502020204030204" pitchFamily="34" charset="0"/>
                        </a:rPr>
                        <a:t>1</a:t>
                      </a:r>
                      <a:endParaRPr lang="lt-LT" sz="24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VNF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dirty="0">
                          <a:solidFill>
                            <a:srgbClr val="FF0000"/>
                          </a:solidFill>
                          <a:effectLst/>
                          <a:latin typeface="Calibri" panose="020F0502020204030204" pitchFamily="34" charset="0"/>
                          <a:ea typeface="Calibri"/>
                          <a:cs typeface="Calibri" panose="020F0502020204030204" pitchFamily="34" charset="0"/>
                        </a:rPr>
                        <a:t>gaunate</a:t>
                      </a:r>
                    </a:p>
                  </a:txBody>
                  <a:tcPr marL="0" marR="0" marT="0" marB="0" anchor="ctr">
                    <a:solidFill>
                      <a:schemeClr val="bg1"/>
                    </a:solidFill>
                  </a:tcPr>
                </a:tc>
                <a:extLst>
                  <a:ext uri="{0D108BD9-81ED-4DB2-BD59-A6C34878D82A}">
                    <a16:rowId xmlns:a16="http://schemas.microsoft.com/office/drawing/2014/main" val="2340562747"/>
                  </a:ext>
                </a:extLst>
              </a:tr>
            </a:tbl>
          </a:graphicData>
        </a:graphic>
      </p:graphicFrame>
      <p:sp>
        <p:nvSpPr>
          <p:cNvPr id="5" name="Rectangle 9">
            <a:extLst>
              <a:ext uri="{FF2B5EF4-FFF2-40B4-BE49-F238E27FC236}">
                <a16:creationId xmlns:a16="http://schemas.microsoft.com/office/drawing/2014/main" id="{EE5E70F1-CA14-4A13-98B5-F11F0293A56D}"/>
              </a:ext>
            </a:extLst>
          </p:cNvPr>
          <p:cNvSpPr>
            <a:spLocks noChangeArrowheads="1"/>
          </p:cNvSpPr>
          <p:nvPr/>
        </p:nvSpPr>
        <p:spPr bwMode="auto">
          <a:xfrm>
            <a:off x="1524000" y="416491"/>
            <a:ext cx="9144000" cy="584200"/>
          </a:xfrm>
          <a:prstGeom prst="rect">
            <a:avLst/>
          </a:prstGeom>
          <a:solidFill>
            <a:schemeClr val="bg1"/>
          </a:solidFill>
          <a:ln>
            <a:noFill/>
          </a:ln>
          <a:effectLst/>
          <a:ex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lt-LT" sz="3200" b="1" dirty="0">
                <a:solidFill>
                  <a:schemeClr val="tx1"/>
                </a:solidFill>
                <a:latin typeface="Calibri" panose="020F0502020204030204" pitchFamily="34" charset="0"/>
                <a:cs typeface="Calibri" panose="020F0502020204030204" pitchFamily="34" charset="0"/>
              </a:rPr>
              <a:t>BENDROJO PRIĖMIMO PRAŠYMAS</a:t>
            </a:r>
          </a:p>
        </p:txBody>
      </p:sp>
    </p:spTree>
    <p:extLst>
      <p:ext uri="{BB962C8B-B14F-4D97-AF65-F5344CB8AC3E}">
        <p14:creationId xmlns:p14="http://schemas.microsoft.com/office/powerpoint/2010/main" val="1074616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38</a:t>
            </a:r>
            <a:r>
              <a:rPr lang="en-LT" dirty="0"/>
              <a:t>.</a:t>
            </a:r>
          </a:p>
        </p:txBody>
      </p:sp>
      <p:graphicFrame>
        <p:nvGraphicFramePr>
          <p:cNvPr id="4" name="Table 3">
            <a:extLst>
              <a:ext uri="{FF2B5EF4-FFF2-40B4-BE49-F238E27FC236}">
                <a16:creationId xmlns:a16="http://schemas.microsoft.com/office/drawing/2014/main" id="{0EF11AC0-7203-4B07-BED0-65D9FC63115E}"/>
              </a:ext>
            </a:extLst>
          </p:cNvPr>
          <p:cNvGraphicFramePr>
            <a:graphicFrameLocks noGrp="1"/>
          </p:cNvGraphicFramePr>
          <p:nvPr>
            <p:extLst>
              <p:ext uri="{D42A27DB-BD31-4B8C-83A1-F6EECF244321}">
                <p14:modId xmlns:p14="http://schemas.microsoft.com/office/powerpoint/2010/main" val="3781298755"/>
              </p:ext>
            </p:extLst>
          </p:nvPr>
        </p:nvGraphicFramePr>
        <p:xfrm>
          <a:off x="2631725" y="1612030"/>
          <a:ext cx="6552729" cy="4585888"/>
        </p:xfrm>
        <a:graphic>
          <a:graphicData uri="http://schemas.openxmlformats.org/drawingml/2006/table">
            <a:tbl>
              <a:tblPr firstCol="1" bandRow="1">
                <a:tableStyleId>{5DA37D80-6434-44D0-A028-1B22A696006F}</a:tableStyleId>
              </a:tblPr>
              <a:tblGrid>
                <a:gridCol w="582526">
                  <a:extLst>
                    <a:ext uri="{9D8B030D-6E8A-4147-A177-3AD203B41FA5}">
                      <a16:colId xmlns:a16="http://schemas.microsoft.com/office/drawing/2014/main" val="20000"/>
                    </a:ext>
                  </a:extLst>
                </a:gridCol>
                <a:gridCol w="2233015">
                  <a:extLst>
                    <a:ext uri="{9D8B030D-6E8A-4147-A177-3AD203B41FA5}">
                      <a16:colId xmlns:a16="http://schemas.microsoft.com/office/drawing/2014/main" val="20002"/>
                    </a:ext>
                  </a:extLst>
                </a:gridCol>
                <a:gridCol w="1747577">
                  <a:extLst>
                    <a:ext uri="{9D8B030D-6E8A-4147-A177-3AD203B41FA5}">
                      <a16:colId xmlns:a16="http://schemas.microsoft.com/office/drawing/2014/main" val="20003"/>
                    </a:ext>
                  </a:extLst>
                </a:gridCol>
                <a:gridCol w="1989611">
                  <a:extLst>
                    <a:ext uri="{9D8B030D-6E8A-4147-A177-3AD203B41FA5}">
                      <a16:colId xmlns:a16="http://schemas.microsoft.com/office/drawing/2014/main" val="20008"/>
                    </a:ext>
                  </a:extLst>
                </a:gridCol>
              </a:tblGrid>
              <a:tr h="1440080">
                <a:tc>
                  <a:txBody>
                    <a:bodyPr/>
                    <a:lstStyle/>
                    <a:p>
                      <a:pPr algn="ctr">
                        <a:lnSpc>
                          <a:spcPct val="115000"/>
                        </a:lnSpc>
                        <a:spcAft>
                          <a:spcPts val="0"/>
                        </a:spcAft>
                      </a:pPr>
                      <a:r>
                        <a:rPr lang="lt-LT" sz="2000" b="0" dirty="0" err="1">
                          <a:solidFill>
                            <a:schemeClr val="bg1"/>
                          </a:solidFill>
                          <a:effectLst/>
                          <a:latin typeface="Calibri" panose="020F0502020204030204" pitchFamily="34" charset="0"/>
                          <a:cs typeface="Calibri" panose="020F0502020204030204" pitchFamily="34" charset="0"/>
                        </a:rPr>
                        <a:t>Eil</a:t>
                      </a:r>
                      <a:r>
                        <a:rPr lang="lt-LT" sz="2000" b="0" dirty="0">
                          <a:solidFill>
                            <a:schemeClr val="bg1"/>
                          </a:solidFill>
                          <a:effectLst/>
                          <a:latin typeface="Calibri" panose="020F0502020204030204" pitchFamily="34" charset="0"/>
                          <a:cs typeface="Calibri" panose="020F0502020204030204" pitchFamily="34" charset="0"/>
                        </a:rPr>
                        <a:t>. </a:t>
                      </a:r>
                      <a:r>
                        <a:rPr lang="lt-LT" sz="2000" b="0" dirty="0" err="1">
                          <a:solidFill>
                            <a:schemeClr val="bg1"/>
                          </a:solidFill>
                          <a:effectLst/>
                          <a:latin typeface="Calibri" panose="020F0502020204030204" pitchFamily="34" charset="0"/>
                          <a:cs typeface="Calibri" panose="020F0502020204030204" pitchFamily="34" charset="0"/>
                        </a:rPr>
                        <a:t>Nr</a:t>
                      </a:r>
                      <a:r>
                        <a:rPr lang="lt-LT" sz="2000" b="0" dirty="0">
                          <a:solidFill>
                            <a:schemeClr val="bg1"/>
                          </a:solidFill>
                          <a:effectLst/>
                          <a:latin typeface="Calibri" panose="020F0502020204030204" pitchFamily="34" charset="0"/>
                          <a:cs typeface="Calibri" panose="020F0502020204030204" pitchFamily="34" charset="0"/>
                        </a:rPr>
                        <a:t>.</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Studijų programa</a:t>
                      </a:r>
                      <a:endParaRPr lang="lt-LT" sz="2000" b="0" dirty="0">
                        <a:solidFill>
                          <a:schemeClr val="bg1"/>
                        </a:solidFill>
                        <a:effectLst/>
                        <a:latin typeface="Calibri" panose="020F0502020204030204" pitchFamily="34" charset="0"/>
                        <a:ea typeface="Calibri"/>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000" b="0" dirty="0" err="1">
                          <a:solidFill>
                            <a:schemeClr val="bg1"/>
                          </a:solidFill>
                          <a:effectLst/>
                          <a:latin typeface="Calibri" panose="020F0502020204030204" pitchFamily="34" charset="0"/>
                          <a:cs typeface="Calibri" panose="020F0502020204030204" pitchFamily="34" charset="0"/>
                        </a:rPr>
                        <a:t>Finansav</a:t>
                      </a:r>
                      <a:r>
                        <a:rPr lang="lt-LT" sz="2000" b="0" dirty="0">
                          <a:solidFill>
                            <a:schemeClr val="bg1"/>
                          </a:solidFill>
                          <a:effectLst/>
                          <a:latin typeface="Calibri" panose="020F0502020204030204" pitchFamily="34" charset="0"/>
                          <a:cs typeface="Calibri" panose="020F0502020204030204" pitchFamily="34" charset="0"/>
                        </a:rPr>
                        <a:t>.</a:t>
                      </a:r>
                      <a:r>
                        <a:rPr lang="lt-LT" sz="2000" b="0" baseline="0" dirty="0">
                          <a:solidFill>
                            <a:schemeClr val="bg1"/>
                          </a:solidFill>
                          <a:effectLst/>
                          <a:latin typeface="Calibri" panose="020F0502020204030204" pitchFamily="34" charset="0"/>
                          <a:cs typeface="Calibri" panose="020F0502020204030204" pitchFamily="34" charset="0"/>
                        </a:rPr>
                        <a:t> pobūdis</a:t>
                      </a:r>
                      <a:endParaRPr lang="lt-LT" sz="2000" b="0" dirty="0">
                        <a:solidFill>
                          <a:schemeClr val="bg1"/>
                        </a:solidFill>
                        <a:effectLst/>
                        <a:latin typeface="Calibri" panose="020F0502020204030204" pitchFamily="34" charset="0"/>
                        <a:cs typeface="Calibri" panose="020F0502020204030204" pitchFamily="34" charset="0"/>
                      </a:endParaRPr>
                    </a:p>
                  </a:txBody>
                  <a:tcPr marL="0" marR="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FF6432"/>
                    </a:solidFill>
                  </a:tcPr>
                </a:tc>
                <a:tc>
                  <a:txBody>
                    <a:bodyPr/>
                    <a:lstStyle/>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Kvietimas</a:t>
                      </a:r>
                    </a:p>
                    <a:p>
                      <a:pPr algn="ctr">
                        <a:lnSpc>
                          <a:spcPct val="115000"/>
                        </a:lnSpc>
                        <a:spcAft>
                          <a:spcPts val="0"/>
                        </a:spcAft>
                      </a:pPr>
                      <a:r>
                        <a:rPr lang="lt-LT" sz="2000" b="0" dirty="0">
                          <a:solidFill>
                            <a:schemeClr val="bg1"/>
                          </a:solidFill>
                          <a:effectLst/>
                          <a:latin typeface="Calibri" panose="020F0502020204030204" pitchFamily="34" charset="0"/>
                          <a:cs typeface="Calibri" panose="020F0502020204030204" pitchFamily="34" charset="0"/>
                        </a:rPr>
                        <a:t>studijuoti</a:t>
                      </a:r>
                    </a:p>
                  </a:txBody>
                  <a:tcPr marL="0" marR="0"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FF6432"/>
                    </a:solidFill>
                  </a:tcPr>
                </a:tc>
                <a:extLst>
                  <a:ext uri="{0D108BD9-81ED-4DB2-BD59-A6C34878D82A}">
                    <a16:rowId xmlns:a16="http://schemas.microsoft.com/office/drawing/2014/main" val="10000"/>
                  </a:ext>
                </a:extLst>
              </a:tr>
              <a:tr h="648152">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1</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a:t>
                      </a:r>
                      <a:r>
                        <a:rPr lang="lt-LT" sz="2400" b="1" dirty="0">
                          <a:solidFill>
                            <a:srgbClr val="FF0000"/>
                          </a:solidFill>
                          <a:effectLst/>
                          <a:latin typeface="Calibri" panose="020F0502020204030204" pitchFamily="34" charset="0"/>
                          <a:cs typeface="Calibri" panose="020F0502020204030204" pitchFamily="34" charset="0"/>
                        </a:rPr>
                        <a:t>1</a:t>
                      </a:r>
                      <a:endParaRPr lang="lt-LT" sz="24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endParaRPr lang="lt-LT" sz="24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lnT w="12700" cap="flat" cmpd="sng" algn="ctr">
                      <a:solidFill>
                        <a:schemeClr val="bg1"/>
                      </a:solidFill>
                      <a:prstDash val="solid"/>
                      <a:round/>
                      <a:headEnd type="none" w="med" len="med"/>
                      <a:tailEnd type="none" w="med" len="med"/>
                    </a:lnT>
                    <a:solidFill>
                      <a:schemeClr val="bg1"/>
                    </a:solidFill>
                  </a:tcPr>
                </a:tc>
                <a:extLst>
                  <a:ext uri="{0D108BD9-81ED-4DB2-BD59-A6C34878D82A}">
                    <a16:rowId xmlns:a16="http://schemas.microsoft.com/office/drawing/2014/main" val="10002"/>
                  </a:ext>
                </a:extLst>
              </a:tr>
              <a:tr h="360040">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2</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a:t>
                      </a:r>
                      <a:r>
                        <a:rPr lang="lt-LT" sz="2400" b="1" dirty="0">
                          <a:solidFill>
                            <a:srgbClr val="FF0000"/>
                          </a:solidFill>
                          <a:effectLst/>
                          <a:latin typeface="Calibri" panose="020F0502020204030204" pitchFamily="34" charset="0"/>
                          <a:cs typeface="Calibri" panose="020F0502020204030204" pitchFamily="34" charset="0"/>
                        </a:rPr>
                        <a:t>1</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VNF/ST</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3"/>
                  </a:ext>
                </a:extLst>
              </a:tr>
              <a:tr h="396165">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3</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a:t>
                      </a:r>
                      <a:r>
                        <a:rPr lang="lt-LT" sz="2400" b="1" dirty="0">
                          <a:solidFill>
                            <a:srgbClr val="FF0000"/>
                          </a:solidFill>
                          <a:effectLst/>
                          <a:latin typeface="Calibri" panose="020F0502020204030204" pitchFamily="34" charset="0"/>
                          <a:cs typeface="Calibri" panose="020F0502020204030204" pitchFamily="34" charset="0"/>
                        </a:rPr>
                        <a:t>1</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ea typeface="Calibri"/>
                          <a:cs typeface="Calibri" panose="020F0502020204030204" pitchFamily="34" charset="0"/>
                        </a:rPr>
                        <a:t>VNF</a:t>
                      </a:r>
                    </a:p>
                  </a:txBody>
                  <a:tcPr marL="0" marR="0" marT="0" marB="0" anchor="ctr">
                    <a:solidFill>
                      <a:schemeClr val="bg1"/>
                    </a:solidFill>
                  </a:tcPr>
                </a:tc>
                <a:tc>
                  <a:txBody>
                    <a:bodyPr/>
                    <a:lstStyle/>
                    <a:p>
                      <a:pPr algn="ctr">
                        <a:lnSpc>
                          <a:spcPct val="115000"/>
                        </a:lnSpc>
                        <a:spcAft>
                          <a:spcPts val="0"/>
                        </a:spcAft>
                      </a:pP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4"/>
                  </a:ext>
                </a:extLst>
              </a:tr>
              <a:tr h="335581">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4</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2</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ea typeface="Calibri"/>
                          <a:cs typeface="Calibri" panose="020F0502020204030204" pitchFamily="34" charset="0"/>
                        </a:rPr>
                        <a:t>VF</a:t>
                      </a:r>
                    </a:p>
                  </a:txBody>
                  <a:tcPr marL="0" marR="0" marT="0" marB="0" anchor="ctr">
                    <a:solidFill>
                      <a:schemeClr val="bg1"/>
                    </a:solidFill>
                  </a:tcPr>
                </a:tc>
                <a:tc>
                  <a:txBody>
                    <a:bodyPr/>
                    <a:lstStyle/>
                    <a:p>
                      <a:pPr algn="ctr">
                        <a:lnSpc>
                          <a:spcPct val="115000"/>
                        </a:lnSpc>
                        <a:spcAft>
                          <a:spcPts val="0"/>
                        </a:spcAft>
                      </a:pPr>
                      <a:endParaRPr lang="lt-LT" sz="2400" b="1" dirty="0">
                        <a:solidFill>
                          <a:srgbClr val="FF0000"/>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5"/>
                  </a:ext>
                </a:extLst>
              </a:tr>
              <a:tr h="390079">
                <a:tc>
                  <a:txBody>
                    <a:bodyPr/>
                    <a:lstStyle/>
                    <a:p>
                      <a:pPr algn="ctr">
                        <a:lnSpc>
                          <a:spcPct val="115000"/>
                        </a:lnSpc>
                        <a:spcAft>
                          <a:spcPts val="0"/>
                        </a:spcAft>
                      </a:pPr>
                      <a:r>
                        <a:rPr lang="lt-LT" sz="2400" b="0" dirty="0">
                          <a:solidFill>
                            <a:schemeClr val="tx1"/>
                          </a:solidFill>
                          <a:effectLst/>
                          <a:latin typeface="Calibri" panose="020F0502020204030204" pitchFamily="34" charset="0"/>
                          <a:cs typeface="Calibri" panose="020F0502020204030204" pitchFamily="34" charset="0"/>
                        </a:rPr>
                        <a:t>5</a:t>
                      </a:r>
                      <a:endParaRPr lang="lt-LT" sz="2400" b="0"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Programa 3</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endParaRPr lang="lt-LT" sz="24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10006"/>
                  </a:ext>
                </a:extLst>
              </a:tr>
              <a:tr h="331938">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6</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Programa 4</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VF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endParaRPr lang="lt-LT" sz="24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3598074153"/>
                  </a:ext>
                </a:extLst>
              </a:tr>
              <a:tr h="517799">
                <a:tc>
                  <a:txBody>
                    <a:bodyPr/>
                    <a:lstStyle/>
                    <a:p>
                      <a:pPr algn="ctr">
                        <a:lnSpc>
                          <a:spcPct val="115000"/>
                        </a:lnSpc>
                        <a:spcAft>
                          <a:spcPts val="0"/>
                        </a:spcAft>
                      </a:pPr>
                      <a:r>
                        <a:rPr lang="lt-LT" sz="2400" b="0" dirty="0">
                          <a:solidFill>
                            <a:schemeClr val="tx1"/>
                          </a:solidFill>
                          <a:effectLst/>
                          <a:latin typeface="Calibri" panose="020F0502020204030204" pitchFamily="34" charset="0"/>
                          <a:ea typeface="Calibri"/>
                          <a:cs typeface="Calibri" panose="020F0502020204030204" pitchFamily="34" charset="0"/>
                        </a:rPr>
                        <a:t>7</a:t>
                      </a: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Programa 5</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lt-LT" sz="2400" b="1" dirty="0">
                          <a:solidFill>
                            <a:schemeClr val="tx1"/>
                          </a:solidFill>
                          <a:effectLst/>
                          <a:latin typeface="Calibri" panose="020F0502020204030204" pitchFamily="34" charset="0"/>
                          <a:cs typeface="Calibri" panose="020F0502020204030204" pitchFamily="34" charset="0"/>
                        </a:rPr>
                        <a:t>VNF</a:t>
                      </a:r>
                      <a:endParaRPr lang="lt-LT" sz="2400" b="1" dirty="0">
                        <a:solidFill>
                          <a:schemeClr val="tx1"/>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tc>
                  <a:txBody>
                    <a:bodyPr/>
                    <a:lstStyle/>
                    <a:p>
                      <a:pPr algn="ctr">
                        <a:lnSpc>
                          <a:spcPct val="115000"/>
                        </a:lnSpc>
                        <a:spcAft>
                          <a:spcPts val="0"/>
                        </a:spcAft>
                      </a:pPr>
                      <a:endParaRPr lang="lt-LT" sz="2400" dirty="0">
                        <a:solidFill>
                          <a:srgbClr val="085476"/>
                        </a:solidFill>
                        <a:effectLst/>
                        <a:latin typeface="Calibri" panose="020F0502020204030204" pitchFamily="34" charset="0"/>
                        <a:ea typeface="Calibri"/>
                        <a:cs typeface="Calibri" panose="020F0502020204030204" pitchFamily="34" charset="0"/>
                      </a:endParaRPr>
                    </a:p>
                  </a:txBody>
                  <a:tcPr marL="0" marR="0" marT="0" marB="0" anchor="ctr">
                    <a:solidFill>
                      <a:schemeClr val="bg1"/>
                    </a:solidFill>
                  </a:tcPr>
                </a:tc>
                <a:extLst>
                  <a:ext uri="{0D108BD9-81ED-4DB2-BD59-A6C34878D82A}">
                    <a16:rowId xmlns:a16="http://schemas.microsoft.com/office/drawing/2014/main" val="2340562747"/>
                  </a:ext>
                </a:extLst>
              </a:tr>
            </a:tbl>
          </a:graphicData>
        </a:graphic>
      </p:graphicFrame>
      <p:sp>
        <p:nvSpPr>
          <p:cNvPr id="5" name="Rectangle 9">
            <a:extLst>
              <a:ext uri="{FF2B5EF4-FFF2-40B4-BE49-F238E27FC236}">
                <a16:creationId xmlns:a16="http://schemas.microsoft.com/office/drawing/2014/main" id="{CAABFB03-C79A-43CF-BE8B-1DB8C1D46DD8}"/>
              </a:ext>
            </a:extLst>
          </p:cNvPr>
          <p:cNvSpPr>
            <a:spLocks noChangeArrowheads="1"/>
          </p:cNvSpPr>
          <p:nvPr/>
        </p:nvSpPr>
        <p:spPr bwMode="auto">
          <a:xfrm>
            <a:off x="1361440" y="416491"/>
            <a:ext cx="9144000" cy="584200"/>
          </a:xfrm>
          <a:prstGeom prst="rect">
            <a:avLst/>
          </a:prstGeom>
          <a:solidFill>
            <a:schemeClr val="bg1"/>
          </a:solidFill>
          <a:ln>
            <a:noFill/>
          </a:ln>
          <a:effectLst/>
          <a:extLst/>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lt-LT" sz="3200" b="1" dirty="0">
                <a:solidFill>
                  <a:schemeClr val="tx1"/>
                </a:solidFill>
                <a:latin typeface="Calibri" panose="020F0502020204030204" pitchFamily="34" charset="0"/>
                <a:cs typeface="Calibri" panose="020F0502020204030204" pitchFamily="34" charset="0"/>
              </a:rPr>
              <a:t>BENDROJO PRIĖMIMO PRAŠYMAS</a:t>
            </a:r>
          </a:p>
        </p:txBody>
      </p:sp>
    </p:spTree>
    <p:extLst>
      <p:ext uri="{BB962C8B-B14F-4D97-AF65-F5344CB8AC3E}">
        <p14:creationId xmlns:p14="http://schemas.microsoft.com/office/powerpoint/2010/main" val="1788944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39</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46797" y="528320"/>
            <a:ext cx="8098405" cy="56903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Studijų programos keitimas</a:t>
            </a:r>
          </a:p>
        </p:txBody>
      </p:sp>
      <p:sp>
        <p:nvSpPr>
          <p:cNvPr id="4" name="Rounded Rectangle 4">
            <a:extLst>
              <a:ext uri="{FF2B5EF4-FFF2-40B4-BE49-F238E27FC236}">
                <a16:creationId xmlns:a16="http://schemas.microsoft.com/office/drawing/2014/main" id="{4801F875-3EAD-48CA-87D7-B2E300C39980}"/>
              </a:ext>
            </a:extLst>
          </p:cNvPr>
          <p:cNvSpPr/>
          <p:nvPr/>
        </p:nvSpPr>
        <p:spPr>
          <a:xfrm>
            <a:off x="1851240" y="1738168"/>
            <a:ext cx="8489520" cy="4581756"/>
          </a:xfrm>
          <a:prstGeom prst="roundRect">
            <a:avLst/>
          </a:prstGeom>
          <a:solidFill>
            <a:schemeClr val="bg1"/>
          </a:solidFill>
          <a:ln>
            <a:solidFill>
              <a:schemeClr val="accent2"/>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defRPr/>
            </a:pPr>
            <a:r>
              <a:rPr lang="lt-LT" sz="2400" b="1" dirty="0">
                <a:solidFill>
                  <a:schemeClr val="tx1">
                    <a:lumMod val="95000"/>
                    <a:lumOff val="5000"/>
                  </a:schemeClr>
                </a:solidFill>
                <a:latin typeface="Calibri" pitchFamily="34" charset="0"/>
                <a:cs typeface="Calibri" pitchFamily="34" charset="0"/>
              </a:rPr>
              <a:t>Valstybės finansuojamose vietose besimokantys pirmosios pakopų studijų programų studentai galės pereiti į kitą studijų programą toje pačioje studijų kryptyje arba krypčių grupėje. </a:t>
            </a:r>
          </a:p>
          <a:p>
            <a:pPr marL="342900" indent="-342900">
              <a:buFont typeface="Arial" pitchFamily="34" charset="0"/>
              <a:buChar char="•"/>
              <a:defRPr/>
            </a:pPr>
            <a:endParaRPr lang="lt-LT" sz="2400" b="1" dirty="0">
              <a:solidFill>
                <a:schemeClr val="tx1">
                  <a:lumMod val="95000"/>
                  <a:lumOff val="5000"/>
                </a:schemeClr>
              </a:solidFill>
              <a:latin typeface="Calibri" pitchFamily="34" charset="0"/>
              <a:cs typeface="Calibri" pitchFamily="34" charset="0"/>
            </a:endParaRPr>
          </a:p>
          <a:p>
            <a:pPr marL="342900" indent="-342900">
              <a:buFont typeface="Arial" pitchFamily="34" charset="0"/>
              <a:buChar char="•"/>
              <a:defRPr/>
            </a:pPr>
            <a:r>
              <a:rPr lang="lt-LT" sz="2400" b="1" dirty="0">
                <a:solidFill>
                  <a:schemeClr val="tx1">
                    <a:lumMod val="95000"/>
                    <a:lumOff val="5000"/>
                  </a:schemeClr>
                </a:solidFill>
                <a:latin typeface="Calibri" pitchFamily="34" charset="0"/>
                <a:cs typeface="Calibri" pitchFamily="34" charset="0"/>
              </a:rPr>
              <a:t>Keisti studijų programą toje pačioje aukštojoje mokykloje ar pereiti į kitą aukštąją mokyklą pirmosios pakopos studijų studentai galės po pirmojo studijų semestro, o medicinos rezidentai – po pirmųjų metų ir vėliau. Norintys keisti studijų programą studentai turės būti baigę semestrą be įsiskolinimų.</a:t>
            </a:r>
            <a:endParaRPr lang="lt-LT" sz="2400" dirty="0">
              <a:solidFill>
                <a:schemeClr val="tx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0289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40</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46797" y="528320"/>
            <a:ext cx="8098405" cy="56903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lt-LT" sz="2800" b="1" dirty="0">
                <a:solidFill>
                  <a:schemeClr val="tx1"/>
                </a:solidFill>
                <a:latin typeface="Calibri" panose="020F0502020204030204" pitchFamily="34" charset="0"/>
                <a:cs typeface="Calibri" panose="020F0502020204030204" pitchFamily="34" charset="0"/>
              </a:rPr>
              <a:t>Valstybės lėšų už studijas grąžinimo tvarka</a:t>
            </a:r>
          </a:p>
        </p:txBody>
      </p:sp>
      <p:sp>
        <p:nvSpPr>
          <p:cNvPr id="4" name="Rounded Rectangle 4">
            <a:extLst>
              <a:ext uri="{FF2B5EF4-FFF2-40B4-BE49-F238E27FC236}">
                <a16:creationId xmlns:a16="http://schemas.microsoft.com/office/drawing/2014/main" id="{9C1FFA0B-AFF0-4B5C-BB96-709F001CAF85}"/>
              </a:ext>
            </a:extLst>
          </p:cNvPr>
          <p:cNvSpPr/>
          <p:nvPr/>
        </p:nvSpPr>
        <p:spPr>
          <a:xfrm>
            <a:off x="1851240" y="1695635"/>
            <a:ext cx="8489520" cy="4465467"/>
          </a:xfrm>
          <a:prstGeom prst="roundRect">
            <a:avLst/>
          </a:prstGeom>
          <a:solidFill>
            <a:schemeClr val="bg1"/>
          </a:solidFill>
          <a:ln>
            <a:solidFill>
              <a:schemeClr val="accent2"/>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itchFamily="34" charset="0"/>
              <a:buChar char="•"/>
              <a:defRPr/>
            </a:pPr>
            <a:r>
              <a:rPr lang="lt-LT" sz="2400" b="1" dirty="0">
                <a:solidFill>
                  <a:schemeClr val="tx1">
                    <a:lumMod val="95000"/>
                    <a:lumOff val="5000"/>
                  </a:schemeClr>
                </a:solidFill>
                <a:latin typeface="Calibri" pitchFamily="34" charset="0"/>
                <a:cs typeface="Calibri" pitchFamily="34" charset="0"/>
              </a:rPr>
              <a:t>Grąžinti valstybės studijoms skirtas lėšas arba jų dalį turės studentai, pašalinti iš </a:t>
            </a:r>
            <a:r>
              <a:rPr lang="en-US" sz="2400" b="1" dirty="0">
                <a:solidFill>
                  <a:schemeClr val="tx1">
                    <a:lumMod val="95000"/>
                    <a:lumOff val="5000"/>
                  </a:schemeClr>
                </a:solidFill>
                <a:latin typeface="Calibri" pitchFamily="34" charset="0"/>
                <a:cs typeface="Calibri" pitchFamily="34" charset="0"/>
              </a:rPr>
              <a:t>AM </a:t>
            </a:r>
            <a:r>
              <a:rPr lang="lt-LT" sz="2400" b="1" dirty="0">
                <a:solidFill>
                  <a:schemeClr val="tx1">
                    <a:lumMod val="95000"/>
                    <a:lumOff val="5000"/>
                  </a:schemeClr>
                </a:solidFill>
                <a:latin typeface="Calibri" pitchFamily="34" charset="0"/>
                <a:cs typeface="Calibri" pitchFamily="34" charset="0"/>
              </a:rPr>
              <a:t>dėl nepažangumo. Taip pat asmenys, nutraukę studijas savo noru vėliau nei pirmąjį semestrą, jeigu laiku nebaigė semestro ir turi akademinių skolų.</a:t>
            </a:r>
            <a:br>
              <a:rPr lang="lt-LT" sz="2400" b="1" dirty="0">
                <a:solidFill>
                  <a:schemeClr val="tx1">
                    <a:lumMod val="95000"/>
                    <a:lumOff val="5000"/>
                  </a:schemeClr>
                </a:solidFill>
                <a:latin typeface="Calibri" pitchFamily="34" charset="0"/>
                <a:cs typeface="Calibri" pitchFamily="34" charset="0"/>
              </a:rPr>
            </a:br>
            <a:endParaRPr lang="lt-LT" sz="2400" b="1" dirty="0">
              <a:solidFill>
                <a:schemeClr val="tx1">
                  <a:lumMod val="95000"/>
                  <a:lumOff val="5000"/>
                </a:schemeClr>
              </a:solidFill>
              <a:latin typeface="Calibri" pitchFamily="34" charset="0"/>
              <a:cs typeface="Calibri" pitchFamily="34" charset="0"/>
            </a:endParaRPr>
          </a:p>
          <a:p>
            <a:pPr marL="342900" indent="-342900">
              <a:buFont typeface="Arial" pitchFamily="34" charset="0"/>
              <a:buChar char="•"/>
              <a:defRPr/>
            </a:pPr>
            <a:r>
              <a:rPr lang="lt-LT" sz="2400" b="1" dirty="0">
                <a:solidFill>
                  <a:schemeClr val="tx1">
                    <a:lumMod val="95000"/>
                    <a:lumOff val="5000"/>
                  </a:schemeClr>
                </a:solidFill>
                <a:latin typeface="Calibri" pitchFamily="34" charset="0"/>
                <a:cs typeface="Calibri" pitchFamily="34" charset="0"/>
              </a:rPr>
              <a:t>Nuo valstybės lėšų už studijas grąžinimo bus atleisti neįgalieji ir asmenys, baigę semestrą nustatytu laiku ir be akademinių skolų bei nustatyta tvarka pranešę aukštajai mokyklai apie studijų nutraukimą.</a:t>
            </a:r>
            <a:endParaRPr lang="lt-LT" sz="2400" dirty="0">
              <a:solidFill>
                <a:schemeClr val="tx1">
                  <a:lumMod val="95000"/>
                  <a:lumOff val="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9686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1018CE3-3FEE-AA3F-61BA-59435743730B}"/>
              </a:ext>
            </a:extLst>
          </p:cNvPr>
          <p:cNvSpPr>
            <a:spLocks noGrp="1"/>
          </p:cNvSpPr>
          <p:nvPr>
            <p:ph type="body" sz="quarter" idx="26"/>
          </p:nvPr>
        </p:nvSpPr>
        <p:spPr/>
        <p:txBody>
          <a:bodyPr/>
          <a:lstStyle/>
          <a:p>
            <a:pPr lvl="0"/>
            <a:r>
              <a:rPr lang="lt-LT" dirty="0"/>
              <a:t>Mykolo Romerio universitetas</a:t>
            </a:r>
          </a:p>
          <a:p>
            <a:pPr lvl="0"/>
            <a:r>
              <a:rPr lang="lt-LT" dirty="0"/>
              <a:t>Ateities </a:t>
            </a:r>
            <a:r>
              <a:rPr lang="lt-LT" dirty="0" err="1"/>
              <a:t>g</a:t>
            </a:r>
            <a:r>
              <a:rPr lang="lt-LT" dirty="0"/>
              <a:t>. 20, Vilnius, LT-08303 Lithuania</a:t>
            </a:r>
            <a:endParaRPr lang="en-LT" dirty="0"/>
          </a:p>
        </p:txBody>
      </p:sp>
      <p:sp>
        <p:nvSpPr>
          <p:cNvPr id="3" name="Text Placeholder 2">
            <a:extLst>
              <a:ext uri="{FF2B5EF4-FFF2-40B4-BE49-F238E27FC236}">
                <a16:creationId xmlns:a16="http://schemas.microsoft.com/office/drawing/2014/main" id="{EA21C013-95F0-03E0-3267-A05D03AD1D23}"/>
              </a:ext>
            </a:extLst>
          </p:cNvPr>
          <p:cNvSpPr>
            <a:spLocks noGrp="1"/>
          </p:cNvSpPr>
          <p:nvPr>
            <p:ph type="body" sz="quarter" idx="27"/>
          </p:nvPr>
        </p:nvSpPr>
        <p:spPr/>
        <p:txBody>
          <a:bodyPr/>
          <a:lstStyle/>
          <a:p>
            <a:pPr lvl="0"/>
            <a:r>
              <a:rPr lang="lt-LT" dirty="0" err="1"/>
              <a:t>www.mruni.eu</a:t>
            </a:r>
            <a:endParaRPr lang="en-LT" dirty="0"/>
          </a:p>
        </p:txBody>
      </p:sp>
      <p:sp>
        <p:nvSpPr>
          <p:cNvPr id="5" name="TextBox 4">
            <a:extLst>
              <a:ext uri="{FF2B5EF4-FFF2-40B4-BE49-F238E27FC236}">
                <a16:creationId xmlns:a16="http://schemas.microsoft.com/office/drawing/2014/main" id="{19B96BE8-69CB-40C1-9A89-5B41B5022ABF}"/>
              </a:ext>
            </a:extLst>
          </p:cNvPr>
          <p:cNvSpPr txBox="1"/>
          <p:nvPr/>
        </p:nvSpPr>
        <p:spPr>
          <a:xfrm>
            <a:off x="3139736" y="1727751"/>
            <a:ext cx="6054570" cy="461665"/>
          </a:xfrm>
          <a:prstGeom prst="rect">
            <a:avLst/>
          </a:prstGeom>
          <a:noFill/>
        </p:spPr>
        <p:txBody>
          <a:bodyPr wrap="square" rtlCol="0">
            <a:spAutoFit/>
          </a:bodyPr>
          <a:lstStyle/>
          <a:p>
            <a:r>
              <a:rPr lang="lt-LT" sz="2400" b="1" dirty="0">
                <a:solidFill>
                  <a:schemeClr val="bg1"/>
                </a:solidFill>
                <a:latin typeface="Myriad Pro Bold"/>
              </a:rPr>
              <a:t>Individualios ir grupinės konsultacijos </a:t>
            </a:r>
          </a:p>
        </p:txBody>
      </p:sp>
      <p:sp>
        <p:nvSpPr>
          <p:cNvPr id="6" name="TextBox 5">
            <a:extLst>
              <a:ext uri="{FF2B5EF4-FFF2-40B4-BE49-F238E27FC236}">
                <a16:creationId xmlns:a16="http://schemas.microsoft.com/office/drawing/2014/main" id="{6C2159EA-19C8-4EB2-B92B-EBF449E5CEAE}"/>
              </a:ext>
            </a:extLst>
          </p:cNvPr>
          <p:cNvSpPr txBox="1"/>
          <p:nvPr/>
        </p:nvSpPr>
        <p:spPr>
          <a:xfrm>
            <a:off x="1568269" y="3715464"/>
            <a:ext cx="1936932" cy="461665"/>
          </a:xfrm>
          <a:prstGeom prst="rect">
            <a:avLst/>
          </a:prstGeom>
          <a:noFill/>
        </p:spPr>
        <p:txBody>
          <a:bodyPr wrap="square" rtlCol="0">
            <a:spAutoFit/>
          </a:bodyPr>
          <a:lstStyle/>
          <a:p>
            <a:r>
              <a:rPr lang="lt-LT" sz="2400" b="1" dirty="0">
                <a:solidFill>
                  <a:schemeClr val="bg1"/>
                </a:solidFill>
                <a:latin typeface="Myriad Pro Bold"/>
              </a:rPr>
              <a:t>Registracija</a:t>
            </a:r>
          </a:p>
        </p:txBody>
      </p:sp>
      <p:pic>
        <p:nvPicPr>
          <p:cNvPr id="7" name="Picture 6">
            <a:extLst>
              <a:ext uri="{FF2B5EF4-FFF2-40B4-BE49-F238E27FC236}">
                <a16:creationId xmlns:a16="http://schemas.microsoft.com/office/drawing/2014/main" id="{557D81D1-B040-4918-A039-EAD06EB13C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12202" y="2493317"/>
            <a:ext cx="3124940" cy="3124940"/>
          </a:xfrm>
          <a:prstGeom prst="rect">
            <a:avLst/>
          </a:prstGeom>
        </p:spPr>
      </p:pic>
    </p:spTree>
    <p:extLst>
      <p:ext uri="{BB962C8B-B14F-4D97-AF65-F5344CB8AC3E}">
        <p14:creationId xmlns:p14="http://schemas.microsoft.com/office/powerpoint/2010/main" val="4251865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38B538-27B7-359F-6D6F-AD9749596DB8}"/>
              </a:ext>
            </a:extLst>
          </p:cNvPr>
          <p:cNvSpPr>
            <a:spLocks noGrp="1"/>
          </p:cNvSpPr>
          <p:nvPr>
            <p:ph type="body" sz="quarter" idx="12"/>
          </p:nvPr>
        </p:nvSpPr>
        <p:spPr/>
        <p:txBody>
          <a:bodyPr/>
          <a:lstStyle/>
          <a:p>
            <a:r>
              <a:rPr lang="lt-LT" dirty="0"/>
              <a:t>04</a:t>
            </a:r>
            <a:r>
              <a:rPr lang="en-LT" dirty="0"/>
              <a:t>.</a:t>
            </a:r>
          </a:p>
        </p:txBody>
      </p:sp>
      <p:sp>
        <p:nvSpPr>
          <p:cNvPr id="16" name="Rounded Rectangle 4">
            <a:extLst>
              <a:ext uri="{FF2B5EF4-FFF2-40B4-BE49-F238E27FC236}">
                <a16:creationId xmlns:a16="http://schemas.microsoft.com/office/drawing/2014/main" id="{069732BF-A564-432D-8992-592D759C43ED}"/>
              </a:ext>
            </a:extLst>
          </p:cNvPr>
          <p:cNvSpPr/>
          <p:nvPr/>
        </p:nvSpPr>
        <p:spPr>
          <a:xfrm>
            <a:off x="1728186" y="2458108"/>
            <a:ext cx="8735627" cy="2998207"/>
          </a:xfrm>
          <a:prstGeom prst="roundRect">
            <a:avLst/>
          </a:prstGeom>
          <a:solidFill>
            <a:schemeClr val="bg1"/>
          </a:solidFill>
          <a:ln>
            <a:solidFill>
              <a:srgbClr val="C00000"/>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3600" b="1" dirty="0" err="1">
                <a:solidFill>
                  <a:schemeClr val="tx1"/>
                </a:solidFill>
                <a:latin typeface="Arial" panose="020B0604020202020204" pitchFamily="34" charset="0"/>
                <a:cs typeface="Arial" panose="020B0604020202020204" pitchFamily="34" charset="0"/>
              </a:rPr>
              <a:t>Valstybini</a:t>
            </a:r>
            <a:r>
              <a:rPr lang="lt-LT" sz="3600" b="1" dirty="0">
                <a:solidFill>
                  <a:schemeClr val="tx1"/>
                </a:solidFill>
                <a:latin typeface="Arial" panose="020B0604020202020204" pitchFamily="34" charset="0"/>
                <a:cs typeface="Arial" panose="020B0604020202020204" pitchFamily="34" charset="0"/>
              </a:rPr>
              <a:t>ų</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egzamin</a:t>
            </a:r>
            <a:r>
              <a:rPr lang="lt-LT" sz="3600" b="1" dirty="0">
                <a:solidFill>
                  <a:schemeClr val="tx1"/>
                </a:solidFill>
                <a:latin typeface="Arial" panose="020B0604020202020204" pitchFamily="34" charset="0"/>
                <a:cs typeface="Arial" panose="020B0604020202020204" pitchFamily="34" charset="0"/>
              </a:rPr>
              <a:t>ų įvertinimų aritmetinis vidurkis turi prilygti </a:t>
            </a:r>
            <a:r>
              <a:rPr lang="lt-LT" sz="3600" b="1" dirty="0">
                <a:solidFill>
                  <a:srgbClr val="FF0000"/>
                </a:solidFill>
                <a:latin typeface="Arial" panose="020B0604020202020204" pitchFamily="34" charset="0"/>
                <a:cs typeface="Arial" panose="020B0604020202020204" pitchFamily="34" charset="0"/>
              </a:rPr>
              <a:t>pagrindiniam mokymosi </a:t>
            </a:r>
            <a:r>
              <a:rPr lang="lt-LT" sz="3600" b="1" dirty="0">
                <a:solidFill>
                  <a:schemeClr val="tx1"/>
                </a:solidFill>
                <a:latin typeface="Arial" panose="020B0604020202020204" pitchFamily="34" charset="0"/>
                <a:cs typeface="Arial" panose="020B0604020202020204" pitchFamily="34" charset="0"/>
              </a:rPr>
              <a:t>pasiekimų lygiu</a:t>
            </a:r>
            <a:r>
              <a:rPr lang="en-US" sz="3600" b="1" dirty="0">
                <a:solidFill>
                  <a:schemeClr val="tx1"/>
                </a:solidFill>
                <a:latin typeface="Arial" panose="020B0604020202020204" pitchFamily="34" charset="0"/>
                <a:cs typeface="Arial" panose="020B0604020202020204" pitchFamily="34" charset="0"/>
              </a:rPr>
              <a:t>i.</a:t>
            </a:r>
            <a:endParaRPr lang="lt-LT" sz="3600" dirty="0">
              <a:solidFill>
                <a:schemeClr val="tx1"/>
              </a:solidFill>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51CD7B4F-05CB-419C-906E-4FF2B44B46CE}"/>
              </a:ext>
            </a:extLst>
          </p:cNvPr>
          <p:cNvSpPr/>
          <p:nvPr/>
        </p:nvSpPr>
        <p:spPr>
          <a:xfrm>
            <a:off x="2060609" y="410719"/>
            <a:ext cx="8070782" cy="1595633"/>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latin typeface="Calibri" panose="020F0502020204030204" pitchFamily="34" charset="0"/>
                <a:cs typeface="Calibri" panose="020F0502020204030204" pitchFamily="34" charset="0"/>
              </a:rPr>
              <a:t>MINIMAL</a:t>
            </a:r>
            <a:r>
              <a:rPr lang="lt-LT" sz="3200" b="1" dirty="0">
                <a:latin typeface="Calibri" panose="020F0502020204030204" pitchFamily="34" charset="0"/>
                <a:cs typeface="Calibri" panose="020F0502020204030204" pitchFamily="34" charset="0"/>
              </a:rPr>
              <a:t>ŪS REIKALAVIMAI </a:t>
            </a:r>
          </a:p>
          <a:p>
            <a:pPr algn="ctr"/>
            <a:r>
              <a:rPr lang="lt-LT" sz="3200" b="1" dirty="0">
                <a:latin typeface="Calibri" panose="020F0502020204030204" pitchFamily="34" charset="0"/>
                <a:cs typeface="Calibri" panose="020F0502020204030204" pitchFamily="34" charset="0"/>
              </a:rPr>
              <a:t>pretenduojant į universitetus</a:t>
            </a:r>
          </a:p>
          <a:p>
            <a:pPr algn="ctr"/>
            <a:r>
              <a:rPr lang="lt-LT" sz="3200" b="1" dirty="0">
                <a:solidFill>
                  <a:srgbClr val="FF0000"/>
                </a:solidFill>
                <a:latin typeface="Calibri" panose="020F0502020204030204" pitchFamily="34" charset="0"/>
                <a:cs typeface="Calibri" panose="020F0502020204030204" pitchFamily="34" charset="0"/>
              </a:rPr>
              <a:t>202</a:t>
            </a:r>
            <a:r>
              <a:rPr lang="en-US" sz="3200" b="1" dirty="0">
                <a:solidFill>
                  <a:srgbClr val="FF0000"/>
                </a:solidFill>
                <a:latin typeface="Calibri" panose="020F0502020204030204" pitchFamily="34" charset="0"/>
                <a:cs typeface="Calibri" panose="020F0502020204030204" pitchFamily="34" charset="0"/>
              </a:rPr>
              <a:t>4</a:t>
            </a:r>
            <a:r>
              <a:rPr lang="lt-LT" sz="3200" b="1" dirty="0">
                <a:latin typeface="Calibri" panose="020F0502020204030204" pitchFamily="34" charset="0"/>
                <a:cs typeface="Calibri" panose="020F0502020204030204" pitchFamily="34" charset="0"/>
              </a:rPr>
              <a:t> metais</a:t>
            </a:r>
          </a:p>
        </p:txBody>
      </p:sp>
    </p:spTree>
    <p:extLst>
      <p:ext uri="{BB962C8B-B14F-4D97-AF65-F5344CB8AC3E}">
        <p14:creationId xmlns:p14="http://schemas.microsoft.com/office/powerpoint/2010/main" val="101276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06</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1648800" y="410720"/>
            <a:ext cx="8866800" cy="91440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Calibri" panose="020F0502020204030204" pitchFamily="34" charset="0"/>
                <a:cs typeface="Calibri" panose="020F0502020204030204" pitchFamily="34" charset="0"/>
              </a:rPr>
              <a:t>MINIMAL</a:t>
            </a:r>
            <a:r>
              <a:rPr lang="lt-LT" sz="2800" b="1" dirty="0">
                <a:latin typeface="Calibri" panose="020F0502020204030204" pitchFamily="34" charset="0"/>
                <a:cs typeface="Calibri" panose="020F0502020204030204" pitchFamily="34" charset="0"/>
              </a:rPr>
              <a:t>ŪS REIKALAVIMAI į </a:t>
            </a:r>
            <a:r>
              <a:rPr lang="lt-LT" sz="2800" b="1" dirty="0">
                <a:solidFill>
                  <a:schemeClr val="tx2">
                    <a:lumMod val="50000"/>
                  </a:schemeClr>
                </a:solidFill>
                <a:latin typeface="Calibri" panose="020F0502020204030204" pitchFamily="34" charset="0"/>
                <a:cs typeface="Calibri" panose="020F0502020204030204" pitchFamily="34" charset="0"/>
              </a:rPr>
              <a:t>VF, VNF/ST </a:t>
            </a:r>
            <a:r>
              <a:rPr lang="lt-LT" sz="2800" b="1" dirty="0">
                <a:solidFill>
                  <a:schemeClr val="tx1"/>
                </a:solidFill>
                <a:latin typeface="Calibri" panose="020F0502020204030204" pitchFamily="34" charset="0"/>
                <a:cs typeface="Calibri" panose="020F0502020204030204" pitchFamily="34" charset="0"/>
              </a:rPr>
              <a:t>ir</a:t>
            </a:r>
            <a:r>
              <a:rPr lang="lt-LT" sz="2800" b="1" dirty="0">
                <a:solidFill>
                  <a:schemeClr val="tx2">
                    <a:lumMod val="50000"/>
                  </a:schemeClr>
                </a:solidFill>
                <a:latin typeface="Calibri" panose="020F0502020204030204" pitchFamily="34" charset="0"/>
                <a:cs typeface="Calibri" panose="020F0502020204030204" pitchFamily="34" charset="0"/>
              </a:rPr>
              <a:t> VNF </a:t>
            </a:r>
            <a:r>
              <a:rPr lang="lt-LT" sz="2800" b="1" dirty="0">
                <a:latin typeface="Calibri" panose="020F0502020204030204" pitchFamily="34" charset="0"/>
                <a:cs typeface="Calibri" panose="020F0502020204030204" pitchFamily="34" charset="0"/>
              </a:rPr>
              <a:t>VIETAS</a:t>
            </a:r>
          </a:p>
          <a:p>
            <a:pPr algn="ctr"/>
            <a:r>
              <a:rPr lang="lt-LT" sz="2800" b="1" dirty="0">
                <a:latin typeface="Calibri" panose="020F0502020204030204" pitchFamily="34" charset="0"/>
                <a:cs typeface="Calibri" panose="020F0502020204030204" pitchFamily="34" charset="0"/>
              </a:rPr>
              <a:t>202</a:t>
            </a:r>
            <a:r>
              <a:rPr lang="en-US" sz="2800" b="1" dirty="0">
                <a:latin typeface="Calibri" panose="020F0502020204030204" pitchFamily="34" charset="0"/>
                <a:cs typeface="Calibri" panose="020F0502020204030204" pitchFamily="34" charset="0"/>
              </a:rPr>
              <a:t>4</a:t>
            </a:r>
            <a:r>
              <a:rPr lang="lt-LT" sz="2800" b="1" dirty="0">
                <a:latin typeface="Calibri" panose="020F0502020204030204" pitchFamily="34" charset="0"/>
                <a:cs typeface="Calibri" panose="020F0502020204030204" pitchFamily="34" charset="0"/>
              </a:rPr>
              <a:t> metais</a:t>
            </a:r>
          </a:p>
        </p:txBody>
      </p:sp>
      <p:sp>
        <p:nvSpPr>
          <p:cNvPr id="5" name="Rounded Rectangle 4">
            <a:extLst>
              <a:ext uri="{FF2B5EF4-FFF2-40B4-BE49-F238E27FC236}">
                <a16:creationId xmlns:a16="http://schemas.microsoft.com/office/drawing/2014/main" id="{4F28A1D9-6088-449B-8E5B-56579EB3ED7D}"/>
              </a:ext>
            </a:extLst>
          </p:cNvPr>
          <p:cNvSpPr/>
          <p:nvPr/>
        </p:nvSpPr>
        <p:spPr>
          <a:xfrm>
            <a:off x="1648800" y="2646419"/>
            <a:ext cx="8866800" cy="2039881"/>
          </a:xfrm>
          <a:prstGeom prst="roundRect">
            <a:avLst/>
          </a:prstGeom>
          <a:solidFill>
            <a:schemeClr val="bg1"/>
          </a:solidFill>
          <a:ln>
            <a:solidFill>
              <a:srgbClr val="C00000"/>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lt-LT" sz="3200" b="1" dirty="0">
                <a:solidFill>
                  <a:schemeClr val="tx1"/>
                </a:solidFill>
                <a:latin typeface="Calibri" panose="020F0502020204030204" pitchFamily="34" charset="0"/>
                <a:cs typeface="Calibri" panose="020F0502020204030204" pitchFamily="34" charset="0"/>
              </a:rPr>
              <a:t>	Pretenduojant į menų studijų krypčių grupės programas skaičiuojamas </a:t>
            </a:r>
            <a:r>
              <a:rPr lang="lt-LT" sz="3200" b="1" i="1" dirty="0">
                <a:solidFill>
                  <a:schemeClr val="tx1"/>
                </a:solidFill>
                <a:latin typeface="Calibri" panose="020F0502020204030204" pitchFamily="34" charset="0"/>
                <a:cs typeface="Calibri" panose="020F0502020204030204" pitchFamily="34" charset="0"/>
              </a:rPr>
              <a:t>lietuvių k. ir </a:t>
            </a:r>
            <a:r>
              <a:rPr lang="lt-LT" sz="3200" b="1" i="1" dirty="0" err="1">
                <a:solidFill>
                  <a:schemeClr val="tx1"/>
                </a:solidFill>
                <a:latin typeface="Calibri" panose="020F0502020204030204" pitchFamily="34" charset="0"/>
                <a:cs typeface="Calibri" panose="020F0502020204030204" pitchFamily="34" charset="0"/>
              </a:rPr>
              <a:t>Iiteratūros</a:t>
            </a:r>
            <a:r>
              <a:rPr lang="lt-LT" sz="3200" b="1" dirty="0">
                <a:solidFill>
                  <a:schemeClr val="tx1"/>
                </a:solidFill>
                <a:latin typeface="Calibri" panose="020F0502020204030204" pitchFamily="34" charset="0"/>
                <a:cs typeface="Calibri" panose="020F0502020204030204" pitchFamily="34" charset="0"/>
              </a:rPr>
              <a:t> bei </a:t>
            </a:r>
            <a:r>
              <a:rPr lang="lt-LT" sz="3200" b="1" i="1" dirty="0">
                <a:solidFill>
                  <a:schemeClr val="tx1"/>
                </a:solidFill>
                <a:latin typeface="Calibri" panose="020F0502020204030204" pitchFamily="34" charset="0"/>
                <a:cs typeface="Calibri" panose="020F0502020204030204" pitchFamily="34" charset="0"/>
              </a:rPr>
              <a:t>pasirinktas valstybinis brandos </a:t>
            </a:r>
            <a:r>
              <a:rPr lang="lt-LT" sz="3200" b="1" dirty="0">
                <a:solidFill>
                  <a:schemeClr val="tx1"/>
                </a:solidFill>
                <a:latin typeface="Calibri" panose="020F0502020204030204" pitchFamily="34" charset="0"/>
                <a:cs typeface="Calibri" panose="020F0502020204030204" pitchFamily="34" charset="0"/>
              </a:rPr>
              <a:t>egzaminas</a:t>
            </a:r>
          </a:p>
        </p:txBody>
      </p:sp>
    </p:spTree>
    <p:extLst>
      <p:ext uri="{BB962C8B-B14F-4D97-AF65-F5344CB8AC3E}">
        <p14:creationId xmlns:p14="http://schemas.microsoft.com/office/powerpoint/2010/main" val="3873152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05</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32986" y="410720"/>
            <a:ext cx="8098405" cy="91440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Calibri" panose="020F0502020204030204" pitchFamily="34" charset="0"/>
                <a:cs typeface="Calibri" panose="020F0502020204030204" pitchFamily="34" charset="0"/>
              </a:rPr>
              <a:t>MINIMAL</a:t>
            </a:r>
            <a:r>
              <a:rPr lang="lt-LT" sz="2800" b="1" dirty="0">
                <a:latin typeface="Calibri" panose="020F0502020204030204" pitchFamily="34" charset="0"/>
                <a:cs typeface="Calibri" panose="020F0502020204030204" pitchFamily="34" charset="0"/>
              </a:rPr>
              <a:t>ŪS REIKALAVIMAI</a:t>
            </a:r>
          </a:p>
          <a:p>
            <a:pPr algn="ctr"/>
            <a:r>
              <a:rPr lang="lt-LT" sz="2800" b="1" dirty="0">
                <a:solidFill>
                  <a:srgbClr val="FF0000"/>
                </a:solidFill>
                <a:latin typeface="Calibri" panose="020F0502020204030204" pitchFamily="34" charset="0"/>
                <a:cs typeface="Calibri" panose="020F0502020204030204" pitchFamily="34" charset="0"/>
              </a:rPr>
              <a:t>202</a:t>
            </a:r>
            <a:r>
              <a:rPr lang="en-US" sz="2800" b="1" dirty="0">
                <a:solidFill>
                  <a:srgbClr val="FF0000"/>
                </a:solidFill>
                <a:latin typeface="Calibri" panose="020F0502020204030204" pitchFamily="34" charset="0"/>
                <a:cs typeface="Calibri" panose="020F0502020204030204" pitchFamily="34" charset="0"/>
              </a:rPr>
              <a:t>4</a:t>
            </a:r>
            <a:r>
              <a:rPr lang="lt-LT" sz="2800" b="1" dirty="0">
                <a:latin typeface="Calibri" panose="020F0502020204030204" pitchFamily="34" charset="0"/>
                <a:cs typeface="Calibri" panose="020F0502020204030204" pitchFamily="34" charset="0"/>
              </a:rPr>
              <a:t> metais</a:t>
            </a:r>
          </a:p>
        </p:txBody>
      </p:sp>
      <p:sp>
        <p:nvSpPr>
          <p:cNvPr id="5" name="Rounded Rectangle 4">
            <a:extLst>
              <a:ext uri="{FF2B5EF4-FFF2-40B4-BE49-F238E27FC236}">
                <a16:creationId xmlns:a16="http://schemas.microsoft.com/office/drawing/2014/main" id="{4F28A1D9-6088-449B-8E5B-56579EB3ED7D}"/>
              </a:ext>
            </a:extLst>
          </p:cNvPr>
          <p:cNvSpPr/>
          <p:nvPr/>
        </p:nvSpPr>
        <p:spPr>
          <a:xfrm>
            <a:off x="1648800" y="2189219"/>
            <a:ext cx="8866800" cy="2240541"/>
          </a:xfrm>
          <a:prstGeom prst="roundRect">
            <a:avLst/>
          </a:prstGeom>
          <a:solidFill>
            <a:schemeClr val="bg1"/>
          </a:solidFill>
          <a:ln>
            <a:solidFill>
              <a:srgbClr val="C00000"/>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400" b="1" dirty="0">
                <a:solidFill>
                  <a:schemeClr val="tx1"/>
                </a:solidFill>
                <a:latin typeface="Calibri" panose="020F0502020204030204" pitchFamily="34" charset="0"/>
                <a:cs typeface="Calibri" panose="020F0502020204030204" pitchFamily="34" charset="0"/>
              </a:rPr>
              <a:t>ARITMETINIS VIDURKIS</a:t>
            </a:r>
          </a:p>
          <a:p>
            <a:pPr algn="ctr"/>
            <a:r>
              <a:rPr lang="lt-LT" sz="6000" b="1" dirty="0">
                <a:solidFill>
                  <a:schemeClr val="tx1"/>
                </a:solidFill>
                <a:latin typeface="Calibri" panose="020F0502020204030204" pitchFamily="34" charset="0"/>
                <a:cs typeface="Calibri" panose="020F0502020204030204" pitchFamily="34" charset="0"/>
              </a:rPr>
              <a:t>36 BALAI</a:t>
            </a:r>
          </a:p>
        </p:txBody>
      </p:sp>
      <p:sp>
        <p:nvSpPr>
          <p:cNvPr id="6" name="Rounded Rectangle 4">
            <a:extLst>
              <a:ext uri="{FF2B5EF4-FFF2-40B4-BE49-F238E27FC236}">
                <a16:creationId xmlns:a16="http://schemas.microsoft.com/office/drawing/2014/main" id="{50ED8939-1731-4AC6-99A4-C6EA696C7079}"/>
              </a:ext>
            </a:extLst>
          </p:cNvPr>
          <p:cNvSpPr/>
          <p:nvPr/>
        </p:nvSpPr>
        <p:spPr>
          <a:xfrm>
            <a:off x="1648788" y="5293859"/>
            <a:ext cx="8866800" cy="649352"/>
          </a:xfrm>
          <a:prstGeom prst="roundRect">
            <a:avLst/>
          </a:prstGeom>
          <a:solidFill>
            <a:schemeClr val="bg1"/>
          </a:solidFill>
          <a:ln>
            <a:solidFill>
              <a:srgbClr val="C00000"/>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3600" b="1" dirty="0">
                <a:solidFill>
                  <a:schemeClr val="tx1"/>
                </a:solidFill>
                <a:latin typeface="Calibri" panose="020F0502020204030204" pitchFamily="34" charset="0"/>
                <a:cs typeface="Calibri" panose="020F0502020204030204" pitchFamily="34" charset="0"/>
              </a:rPr>
              <a:t>48, 16, 44 BALŲ</a:t>
            </a:r>
          </a:p>
        </p:txBody>
      </p:sp>
    </p:spTree>
    <p:extLst>
      <p:ext uri="{BB962C8B-B14F-4D97-AF65-F5344CB8AC3E}">
        <p14:creationId xmlns:p14="http://schemas.microsoft.com/office/powerpoint/2010/main" val="329490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638B538-27B7-359F-6D6F-AD9749596DB8}"/>
              </a:ext>
            </a:extLst>
          </p:cNvPr>
          <p:cNvSpPr>
            <a:spLocks noGrp="1"/>
          </p:cNvSpPr>
          <p:nvPr>
            <p:ph type="body" sz="quarter" idx="12"/>
          </p:nvPr>
        </p:nvSpPr>
        <p:spPr/>
        <p:txBody>
          <a:bodyPr/>
          <a:lstStyle/>
          <a:p>
            <a:r>
              <a:rPr lang="lt-LT" dirty="0"/>
              <a:t>04</a:t>
            </a:r>
            <a:r>
              <a:rPr lang="en-LT" dirty="0"/>
              <a:t>.</a:t>
            </a:r>
          </a:p>
        </p:txBody>
      </p:sp>
      <p:sp>
        <p:nvSpPr>
          <p:cNvPr id="16" name="Rounded Rectangle 4">
            <a:extLst>
              <a:ext uri="{FF2B5EF4-FFF2-40B4-BE49-F238E27FC236}">
                <a16:creationId xmlns:a16="http://schemas.microsoft.com/office/drawing/2014/main" id="{069732BF-A564-432D-8992-592D759C43ED}"/>
              </a:ext>
            </a:extLst>
          </p:cNvPr>
          <p:cNvSpPr/>
          <p:nvPr/>
        </p:nvSpPr>
        <p:spPr>
          <a:xfrm>
            <a:off x="1728186" y="2458108"/>
            <a:ext cx="8735627" cy="2998207"/>
          </a:xfrm>
          <a:prstGeom prst="roundRect">
            <a:avLst/>
          </a:prstGeom>
          <a:solidFill>
            <a:schemeClr val="bg1"/>
          </a:solidFill>
          <a:ln>
            <a:solidFill>
              <a:srgbClr val="C00000"/>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en-US" sz="3600" b="1" dirty="0" err="1">
                <a:solidFill>
                  <a:schemeClr val="tx1"/>
                </a:solidFill>
                <a:latin typeface="Arial" panose="020B0604020202020204" pitchFamily="34" charset="0"/>
                <a:cs typeface="Arial" panose="020B0604020202020204" pitchFamily="34" charset="0"/>
              </a:rPr>
              <a:t>Valstybini</a:t>
            </a:r>
            <a:r>
              <a:rPr lang="lt-LT" sz="3600" b="1" dirty="0">
                <a:solidFill>
                  <a:schemeClr val="tx1"/>
                </a:solidFill>
                <a:latin typeface="Arial" panose="020B0604020202020204" pitchFamily="34" charset="0"/>
                <a:cs typeface="Arial" panose="020B0604020202020204" pitchFamily="34" charset="0"/>
              </a:rPr>
              <a:t>ų</a:t>
            </a:r>
            <a:r>
              <a:rPr lang="en-US" sz="3600" b="1" dirty="0">
                <a:solidFill>
                  <a:schemeClr val="tx1"/>
                </a:solidFill>
                <a:latin typeface="Arial" panose="020B0604020202020204" pitchFamily="34" charset="0"/>
                <a:cs typeface="Arial" panose="020B0604020202020204" pitchFamily="34" charset="0"/>
              </a:rPr>
              <a:t> </a:t>
            </a:r>
            <a:r>
              <a:rPr lang="en-US" sz="3600" b="1" dirty="0" err="1">
                <a:solidFill>
                  <a:schemeClr val="tx1"/>
                </a:solidFill>
                <a:latin typeface="Arial" panose="020B0604020202020204" pitchFamily="34" charset="0"/>
                <a:cs typeface="Arial" panose="020B0604020202020204" pitchFamily="34" charset="0"/>
              </a:rPr>
              <a:t>egzamin</a:t>
            </a:r>
            <a:r>
              <a:rPr lang="lt-LT" sz="3600" b="1" dirty="0">
                <a:solidFill>
                  <a:schemeClr val="tx1"/>
                </a:solidFill>
                <a:latin typeface="Arial" panose="020B0604020202020204" pitchFamily="34" charset="0"/>
                <a:cs typeface="Arial" panose="020B0604020202020204" pitchFamily="34" charset="0"/>
              </a:rPr>
              <a:t>ų įvertinimų aritmetinis vidurkis turi prilygti </a:t>
            </a:r>
            <a:r>
              <a:rPr lang="lt-LT" sz="3600" b="1" dirty="0">
                <a:solidFill>
                  <a:srgbClr val="FF0000"/>
                </a:solidFill>
                <a:latin typeface="Arial" panose="020B0604020202020204" pitchFamily="34" charset="0"/>
                <a:cs typeface="Arial" panose="020B0604020202020204" pitchFamily="34" charset="0"/>
              </a:rPr>
              <a:t>patenkinamam mokymosi </a:t>
            </a:r>
            <a:r>
              <a:rPr lang="lt-LT" sz="3600" b="1" dirty="0">
                <a:solidFill>
                  <a:schemeClr val="tx1"/>
                </a:solidFill>
                <a:latin typeface="Arial" panose="020B0604020202020204" pitchFamily="34" charset="0"/>
                <a:cs typeface="Arial" panose="020B0604020202020204" pitchFamily="34" charset="0"/>
              </a:rPr>
              <a:t>pasiekimų lygiu</a:t>
            </a:r>
            <a:r>
              <a:rPr lang="en-US" sz="3600" b="1" dirty="0">
                <a:solidFill>
                  <a:schemeClr val="tx1"/>
                </a:solidFill>
                <a:latin typeface="Arial" panose="020B0604020202020204" pitchFamily="34" charset="0"/>
                <a:cs typeface="Arial" panose="020B0604020202020204" pitchFamily="34" charset="0"/>
              </a:rPr>
              <a:t>i.</a:t>
            </a:r>
            <a:endParaRPr lang="lt-LT" sz="3600" dirty="0">
              <a:solidFill>
                <a:schemeClr val="tx1"/>
              </a:solidFill>
              <a:latin typeface="Arial" panose="020B0604020202020204" pitchFamily="34" charset="0"/>
              <a:cs typeface="Arial" panose="020B0604020202020204" pitchFamily="34" charset="0"/>
            </a:endParaRPr>
          </a:p>
        </p:txBody>
      </p:sp>
      <p:sp>
        <p:nvSpPr>
          <p:cNvPr id="2" name="Rectangle: Rounded Corners 1">
            <a:extLst>
              <a:ext uri="{FF2B5EF4-FFF2-40B4-BE49-F238E27FC236}">
                <a16:creationId xmlns:a16="http://schemas.microsoft.com/office/drawing/2014/main" id="{51CD7B4F-05CB-419C-906E-4FF2B44B46CE}"/>
              </a:ext>
            </a:extLst>
          </p:cNvPr>
          <p:cNvSpPr/>
          <p:nvPr/>
        </p:nvSpPr>
        <p:spPr>
          <a:xfrm>
            <a:off x="2060609" y="410719"/>
            <a:ext cx="8070782" cy="1595633"/>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b="1" dirty="0">
                <a:latin typeface="Calibri" panose="020F0502020204030204" pitchFamily="34" charset="0"/>
                <a:cs typeface="Calibri" panose="020F0502020204030204" pitchFamily="34" charset="0"/>
              </a:rPr>
              <a:t>MINIMAL</a:t>
            </a:r>
            <a:r>
              <a:rPr lang="lt-LT" sz="3200" b="1" dirty="0">
                <a:latin typeface="Calibri" panose="020F0502020204030204" pitchFamily="34" charset="0"/>
                <a:cs typeface="Calibri" panose="020F0502020204030204" pitchFamily="34" charset="0"/>
              </a:rPr>
              <a:t>ŪS REIKALAVIMAI </a:t>
            </a:r>
          </a:p>
          <a:p>
            <a:pPr algn="ctr"/>
            <a:r>
              <a:rPr lang="lt-LT" sz="3200" b="1" dirty="0">
                <a:latin typeface="Calibri" panose="020F0502020204030204" pitchFamily="34" charset="0"/>
                <a:cs typeface="Calibri" panose="020F0502020204030204" pitchFamily="34" charset="0"/>
              </a:rPr>
              <a:t>pretenduojant į kolegijas</a:t>
            </a:r>
          </a:p>
          <a:p>
            <a:pPr algn="ctr"/>
            <a:r>
              <a:rPr lang="lt-LT" sz="3200" b="1" dirty="0">
                <a:solidFill>
                  <a:srgbClr val="FF0000"/>
                </a:solidFill>
                <a:latin typeface="Calibri" panose="020F0502020204030204" pitchFamily="34" charset="0"/>
                <a:cs typeface="Calibri" panose="020F0502020204030204" pitchFamily="34" charset="0"/>
              </a:rPr>
              <a:t>202</a:t>
            </a:r>
            <a:r>
              <a:rPr lang="en-US" sz="3200" b="1" dirty="0">
                <a:solidFill>
                  <a:srgbClr val="FF0000"/>
                </a:solidFill>
                <a:latin typeface="Calibri" panose="020F0502020204030204" pitchFamily="34" charset="0"/>
                <a:cs typeface="Calibri" panose="020F0502020204030204" pitchFamily="34" charset="0"/>
              </a:rPr>
              <a:t>4</a:t>
            </a:r>
            <a:r>
              <a:rPr lang="lt-LT" sz="3200" b="1" dirty="0">
                <a:latin typeface="Calibri" panose="020F0502020204030204" pitchFamily="34" charset="0"/>
                <a:cs typeface="Calibri" panose="020F0502020204030204" pitchFamily="34" charset="0"/>
              </a:rPr>
              <a:t> metais</a:t>
            </a:r>
          </a:p>
        </p:txBody>
      </p:sp>
    </p:spTree>
    <p:extLst>
      <p:ext uri="{BB962C8B-B14F-4D97-AF65-F5344CB8AC3E}">
        <p14:creationId xmlns:p14="http://schemas.microsoft.com/office/powerpoint/2010/main" val="1626855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 Placeholder 3">
            <a:extLst>
              <a:ext uri="{FF2B5EF4-FFF2-40B4-BE49-F238E27FC236}">
                <a16:creationId xmlns:a16="http://schemas.microsoft.com/office/drawing/2014/main" id="{28E8861D-EA9B-4019-A0E1-D95B30C8FF86}"/>
              </a:ext>
            </a:extLst>
          </p:cNvPr>
          <p:cNvSpPr>
            <a:spLocks noGrp="1"/>
          </p:cNvSpPr>
          <p:nvPr>
            <p:ph type="body" sz="quarter" idx="12"/>
          </p:nvPr>
        </p:nvSpPr>
        <p:spPr>
          <a:xfrm>
            <a:off x="480439" y="416491"/>
            <a:ext cx="881001" cy="569029"/>
          </a:xfrm>
        </p:spPr>
        <p:txBody>
          <a:bodyPr/>
          <a:lstStyle/>
          <a:p>
            <a:r>
              <a:rPr lang="lt-LT" dirty="0"/>
              <a:t>05</a:t>
            </a:r>
            <a:r>
              <a:rPr lang="en-LT" dirty="0"/>
              <a:t>.</a:t>
            </a:r>
          </a:p>
        </p:txBody>
      </p:sp>
      <p:sp>
        <p:nvSpPr>
          <p:cNvPr id="42" name="Rectangle: Rounded Corners 41">
            <a:extLst>
              <a:ext uri="{FF2B5EF4-FFF2-40B4-BE49-F238E27FC236}">
                <a16:creationId xmlns:a16="http://schemas.microsoft.com/office/drawing/2014/main" id="{ACF88CE8-E434-48B8-BCE9-68A4C5BA2171}"/>
              </a:ext>
            </a:extLst>
          </p:cNvPr>
          <p:cNvSpPr/>
          <p:nvPr/>
        </p:nvSpPr>
        <p:spPr>
          <a:xfrm>
            <a:off x="2032986" y="410720"/>
            <a:ext cx="8098405" cy="914400"/>
          </a:xfrm>
          <a:prstGeom prst="roundRect">
            <a:avLst/>
          </a:prstGeom>
          <a:ln>
            <a:solidFill>
              <a:srgbClr val="C00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2800" b="1" dirty="0">
                <a:latin typeface="Calibri" panose="020F0502020204030204" pitchFamily="34" charset="0"/>
                <a:cs typeface="Calibri" panose="020F0502020204030204" pitchFamily="34" charset="0"/>
              </a:rPr>
              <a:t>MINIMAL</a:t>
            </a:r>
            <a:r>
              <a:rPr lang="lt-LT" sz="2800" b="1" dirty="0">
                <a:latin typeface="Calibri" panose="020F0502020204030204" pitchFamily="34" charset="0"/>
                <a:cs typeface="Calibri" panose="020F0502020204030204" pitchFamily="34" charset="0"/>
              </a:rPr>
              <a:t>ŪS REIKALAVIMAI</a:t>
            </a:r>
          </a:p>
          <a:p>
            <a:pPr algn="ctr"/>
            <a:r>
              <a:rPr lang="lt-LT" sz="2800" b="1" dirty="0">
                <a:solidFill>
                  <a:srgbClr val="FF0000"/>
                </a:solidFill>
                <a:latin typeface="Calibri" panose="020F0502020204030204" pitchFamily="34" charset="0"/>
                <a:cs typeface="Calibri" panose="020F0502020204030204" pitchFamily="34" charset="0"/>
              </a:rPr>
              <a:t>202</a:t>
            </a:r>
            <a:r>
              <a:rPr lang="en-US" sz="2800" b="1" dirty="0">
                <a:solidFill>
                  <a:srgbClr val="FF0000"/>
                </a:solidFill>
                <a:latin typeface="Calibri" panose="020F0502020204030204" pitchFamily="34" charset="0"/>
                <a:cs typeface="Calibri" panose="020F0502020204030204" pitchFamily="34" charset="0"/>
              </a:rPr>
              <a:t>4</a:t>
            </a:r>
            <a:r>
              <a:rPr lang="lt-LT" sz="2800" b="1" dirty="0">
                <a:latin typeface="Calibri" panose="020F0502020204030204" pitchFamily="34" charset="0"/>
                <a:cs typeface="Calibri" panose="020F0502020204030204" pitchFamily="34" charset="0"/>
              </a:rPr>
              <a:t> metais</a:t>
            </a:r>
          </a:p>
        </p:txBody>
      </p:sp>
      <p:sp>
        <p:nvSpPr>
          <p:cNvPr id="5" name="Rounded Rectangle 4">
            <a:extLst>
              <a:ext uri="{FF2B5EF4-FFF2-40B4-BE49-F238E27FC236}">
                <a16:creationId xmlns:a16="http://schemas.microsoft.com/office/drawing/2014/main" id="{4F28A1D9-6088-449B-8E5B-56579EB3ED7D}"/>
              </a:ext>
            </a:extLst>
          </p:cNvPr>
          <p:cNvSpPr/>
          <p:nvPr/>
        </p:nvSpPr>
        <p:spPr>
          <a:xfrm>
            <a:off x="1648800" y="2189219"/>
            <a:ext cx="8866800" cy="2240541"/>
          </a:xfrm>
          <a:prstGeom prst="roundRect">
            <a:avLst/>
          </a:prstGeom>
          <a:solidFill>
            <a:schemeClr val="bg1"/>
          </a:solidFill>
          <a:ln>
            <a:solidFill>
              <a:srgbClr val="C00000"/>
            </a:solid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4400" b="1" dirty="0">
                <a:solidFill>
                  <a:schemeClr val="tx1"/>
                </a:solidFill>
                <a:latin typeface="Calibri" panose="020F0502020204030204" pitchFamily="34" charset="0"/>
                <a:cs typeface="Calibri" panose="020F0502020204030204" pitchFamily="34" charset="0"/>
              </a:rPr>
              <a:t>ARITMETINIS VIDURKIS</a:t>
            </a:r>
          </a:p>
          <a:p>
            <a:pPr algn="ctr"/>
            <a:r>
              <a:rPr lang="lt-LT" sz="6000" b="1" dirty="0">
                <a:solidFill>
                  <a:schemeClr val="tx1"/>
                </a:solidFill>
                <a:latin typeface="Calibri" panose="020F0502020204030204" pitchFamily="34" charset="0"/>
                <a:cs typeface="Calibri" panose="020F0502020204030204" pitchFamily="34" charset="0"/>
              </a:rPr>
              <a:t>16 BALAI</a:t>
            </a:r>
          </a:p>
        </p:txBody>
      </p:sp>
    </p:spTree>
    <p:extLst>
      <p:ext uri="{BB962C8B-B14F-4D97-AF65-F5344CB8AC3E}">
        <p14:creationId xmlns:p14="http://schemas.microsoft.com/office/powerpoint/2010/main" val="3020391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MRU">
      <a:dk1>
        <a:srgbClr val="000000"/>
      </a:dk1>
      <a:lt1>
        <a:srgbClr val="FFFFFF"/>
      </a:lt1>
      <a:dk2>
        <a:srgbClr val="FF6432"/>
      </a:dk2>
      <a:lt2>
        <a:srgbClr val="FFFFFF"/>
      </a:lt2>
      <a:accent1>
        <a:srgbClr val="877DD7"/>
      </a:accent1>
      <a:accent2>
        <a:srgbClr val="FAAA37"/>
      </a:accent2>
      <a:accent3>
        <a:srgbClr val="FF6432"/>
      </a:accent3>
      <a:accent4>
        <a:srgbClr val="788255"/>
      </a:accent4>
      <a:accent5>
        <a:srgbClr val="FFB396"/>
      </a:accent5>
      <a:accent6>
        <a:srgbClr val="FFD7CD"/>
      </a:accent6>
      <a:hlink>
        <a:srgbClr val="FFFFFF"/>
      </a:hlink>
      <a:folHlink>
        <a:srgbClr val="FF643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579</TotalTime>
  <Words>2332</Words>
  <Application>Microsoft Office PowerPoint</Application>
  <PresentationFormat>Widescreen</PresentationFormat>
  <Paragraphs>691</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Myriad Pro Bold</vt:lpstr>
      <vt:lpstr>Monaco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Ignas Andstudio</dc:creator>
  <cp:lastModifiedBy>Saulius Bugailiškis</cp:lastModifiedBy>
  <cp:revision>97</cp:revision>
  <dcterms:created xsi:type="dcterms:W3CDTF">2022-06-03T08:17:59Z</dcterms:created>
  <dcterms:modified xsi:type="dcterms:W3CDTF">2023-10-24T13:13:35Z</dcterms:modified>
</cp:coreProperties>
</file>